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erverZoom="100000" strictFirstAndLastChars="0" saveSubsetFonts="1">
  <p:sldMasterIdLst>
    <p:sldMasterId id="2147483648" r:id="rId1"/>
  </p:sldMasterIdLst>
  <p:notesMasterIdLst>
    <p:notesMasterId r:id="rId15"/>
  </p:notesMasterIdLst>
  <p:sldIdLst>
    <p:sldId id="256" r:id="rId2"/>
    <p:sldId id="257" r:id="rId3"/>
    <p:sldId id="258" r:id="rId4"/>
    <p:sldId id="259" r:id="rId5"/>
    <p:sldId id="261" r:id="rId6"/>
    <p:sldId id="260" r:id="rId7"/>
    <p:sldId id="262" r:id="rId8"/>
    <p:sldId id="263" r:id="rId9"/>
    <p:sldId id="264" r:id="rId10"/>
    <p:sldId id="265" r:id="rId11"/>
    <p:sldId id="268" r:id="rId12"/>
    <p:sldId id="266" r:id="rId13"/>
    <p:sldId id="267" r:id="rId14"/>
  </p:sldIdLst>
  <p:sldSz cx="12192000" cy="6858000"/>
  <p:notesSz cx="6858000" cy="9144000"/>
  <p:defaultTextStyle>
    <a:defPPr>
      <a:defRPr lang="en-US"/>
    </a:defPPr>
    <a:lvl1pPr algn="l" rtl="0" fontAlgn="base" hangingPunct="0">
      <a:spcBef>
        <a:spcPct val="0"/>
      </a:spcBef>
      <a:spcAft>
        <a:spcPct val="0"/>
      </a:spcAft>
      <a:defRPr kern="12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1pPr>
    <a:lvl2pPr algn="l" rtl="0" fontAlgn="base" hangingPunct="0">
      <a:spcBef>
        <a:spcPct val="0"/>
      </a:spcBef>
      <a:spcAft>
        <a:spcPct val="0"/>
      </a:spcAft>
      <a:defRPr kern="12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2pPr>
    <a:lvl3pPr algn="l" rtl="0" fontAlgn="base" hangingPunct="0">
      <a:spcBef>
        <a:spcPct val="0"/>
      </a:spcBef>
      <a:spcAft>
        <a:spcPct val="0"/>
      </a:spcAft>
      <a:defRPr kern="12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3pPr>
    <a:lvl4pPr algn="l" rtl="0" fontAlgn="base" hangingPunct="0">
      <a:spcBef>
        <a:spcPct val="0"/>
      </a:spcBef>
      <a:spcAft>
        <a:spcPct val="0"/>
      </a:spcAft>
      <a:defRPr kern="12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4pPr>
    <a:lvl5pPr algn="l" rtl="0" fontAlgn="base" hangingPunct="0">
      <a:spcBef>
        <a:spcPct val="0"/>
      </a:spcBef>
      <a:spcAft>
        <a:spcPct val="0"/>
      </a:spcAft>
      <a:defRPr kern="12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5pPr>
    <a:lvl6pPr marL="2286000" algn="l" defTabSz="914400" rtl="0" eaLnBrk="1" latinLnBrk="0" hangingPunct="1">
      <a:defRPr kern="12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6pPr>
    <a:lvl7pPr marL="2743200" algn="l" defTabSz="914400" rtl="0" eaLnBrk="1" latinLnBrk="0" hangingPunct="1">
      <a:defRPr kern="12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7pPr>
    <a:lvl8pPr marL="3200400" algn="l" defTabSz="914400" rtl="0" eaLnBrk="1" latinLnBrk="0" hangingPunct="1">
      <a:defRPr kern="12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8pPr>
    <a:lvl9pPr marL="3657600" algn="l" defTabSz="914400" rtl="0" eaLnBrk="1" latinLnBrk="0" hangingPunct="1">
      <a:defRPr kern="12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59"/>
    <p:restoredTop sz="94754"/>
  </p:normalViewPr>
  <p:slideViewPr>
    <p:cSldViewPr>
      <p:cViewPr varScale="1">
        <p:scale>
          <a:sx n="102" d="100"/>
          <a:sy n="102" d="100"/>
        </p:scale>
        <p:origin x="408" y="19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_rels/data1.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svg"/><Relationship Id="rId1" Type="http://schemas.openxmlformats.org/officeDocument/2006/relationships/image" Target="../media/image18.png"/><Relationship Id="rId6" Type="http://schemas.openxmlformats.org/officeDocument/2006/relationships/image" Target="../media/image23.svg"/><Relationship Id="rId5" Type="http://schemas.openxmlformats.org/officeDocument/2006/relationships/image" Target="../media/image22.png"/><Relationship Id="rId10" Type="http://schemas.openxmlformats.org/officeDocument/2006/relationships/image" Target="../media/image27.svg"/><Relationship Id="rId4" Type="http://schemas.openxmlformats.org/officeDocument/2006/relationships/image" Target="../media/image21.svg"/><Relationship Id="rId9" Type="http://schemas.openxmlformats.org/officeDocument/2006/relationships/image" Target="../media/image26.png"/></Relationships>
</file>

<file path=ppt/diagrams/_rels/drawing1.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svg"/><Relationship Id="rId1" Type="http://schemas.openxmlformats.org/officeDocument/2006/relationships/image" Target="../media/image18.png"/><Relationship Id="rId6" Type="http://schemas.openxmlformats.org/officeDocument/2006/relationships/image" Target="../media/image23.svg"/><Relationship Id="rId5" Type="http://schemas.openxmlformats.org/officeDocument/2006/relationships/image" Target="../media/image22.png"/><Relationship Id="rId10" Type="http://schemas.openxmlformats.org/officeDocument/2006/relationships/image" Target="../media/image27.svg"/><Relationship Id="rId4" Type="http://schemas.openxmlformats.org/officeDocument/2006/relationships/image" Target="../media/image21.svg"/><Relationship Id="rId9" Type="http://schemas.openxmlformats.org/officeDocument/2006/relationships/image" Target="../media/image26.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A03CB02-2352-49F6-B2C3-B170892B909B}"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E68A75A9-091B-447C-824B-AEC6B956115D}">
      <dgm:prSet/>
      <dgm:spPr/>
      <dgm:t>
        <a:bodyPr/>
        <a:lstStyle/>
        <a:p>
          <a:pPr>
            <a:lnSpc>
              <a:spcPct val="100000"/>
            </a:lnSpc>
          </a:pPr>
          <a:r>
            <a:rPr lang="en-IN" b="0" i="0" dirty="0"/>
            <a:t>Improved accuracy: Machine learning algorithms can be trained on large amounts of historical data to accurately predict backorders and identify patterns in demand, which can lead to better decision-making and inventory management.</a:t>
          </a:r>
          <a:endParaRPr lang="en-US" dirty="0"/>
        </a:p>
      </dgm:t>
    </dgm:pt>
    <dgm:pt modelId="{67FC5D1C-7A87-45AC-B062-C68C2CB3A241}" type="parTrans" cxnId="{3A00AB10-B22A-4B17-A7F9-5951C8B12462}">
      <dgm:prSet/>
      <dgm:spPr/>
      <dgm:t>
        <a:bodyPr/>
        <a:lstStyle/>
        <a:p>
          <a:endParaRPr lang="en-US"/>
        </a:p>
      </dgm:t>
    </dgm:pt>
    <dgm:pt modelId="{87D05780-6BBF-4F8A-81A7-B739EAF76858}" type="sibTrans" cxnId="{3A00AB10-B22A-4B17-A7F9-5951C8B12462}">
      <dgm:prSet/>
      <dgm:spPr/>
      <dgm:t>
        <a:bodyPr/>
        <a:lstStyle/>
        <a:p>
          <a:endParaRPr lang="en-US"/>
        </a:p>
      </dgm:t>
    </dgm:pt>
    <dgm:pt modelId="{9B81CC5A-E706-4E15-91A7-5D166C404ADB}">
      <dgm:prSet/>
      <dgm:spPr/>
      <dgm:t>
        <a:bodyPr/>
        <a:lstStyle/>
        <a:p>
          <a:pPr>
            <a:lnSpc>
              <a:spcPct val="100000"/>
            </a:lnSpc>
          </a:pPr>
          <a:r>
            <a:rPr lang="en-IN" b="0" i="0" dirty="0"/>
            <a:t>Real-time prediction: Machine learning models can be deployed in real-time to </a:t>
          </a:r>
          <a:r>
            <a:rPr lang="en-IN" b="0" i="0" dirty="0" err="1"/>
            <a:t>analyze</a:t>
          </a:r>
          <a:r>
            <a:rPr lang="en-IN" b="0" i="0" dirty="0"/>
            <a:t> incoming data and make predictions on the fly, enabling businesses to respond quickly to changes in demand.</a:t>
          </a:r>
          <a:endParaRPr lang="en-US" dirty="0"/>
        </a:p>
      </dgm:t>
    </dgm:pt>
    <dgm:pt modelId="{443E6945-A49C-46B2-8A61-13CE3F748C6C}" type="parTrans" cxnId="{55B0156E-92D8-4361-9274-05F38DDAA751}">
      <dgm:prSet/>
      <dgm:spPr/>
      <dgm:t>
        <a:bodyPr/>
        <a:lstStyle/>
        <a:p>
          <a:endParaRPr lang="en-US"/>
        </a:p>
      </dgm:t>
    </dgm:pt>
    <dgm:pt modelId="{8669F9CF-EE3A-42A7-AC14-AEEBE7FB7983}" type="sibTrans" cxnId="{55B0156E-92D8-4361-9274-05F38DDAA751}">
      <dgm:prSet/>
      <dgm:spPr/>
      <dgm:t>
        <a:bodyPr/>
        <a:lstStyle/>
        <a:p>
          <a:endParaRPr lang="en-US"/>
        </a:p>
      </dgm:t>
    </dgm:pt>
    <dgm:pt modelId="{91A5B8CD-87EB-4FC3-84D8-1F210DF96D34}">
      <dgm:prSet/>
      <dgm:spPr/>
      <dgm:t>
        <a:bodyPr/>
        <a:lstStyle/>
        <a:p>
          <a:pPr>
            <a:lnSpc>
              <a:spcPct val="100000"/>
            </a:lnSpc>
          </a:pPr>
          <a:r>
            <a:rPr lang="en-IN" b="0" i="0"/>
            <a:t>Integration with other systems: Machine learning can be integrated with other systems, such as supply chain management, to provide a comprehensive view of inventory levels and demand patterns, enabling better decision-making.</a:t>
          </a:r>
          <a:endParaRPr lang="en-US"/>
        </a:p>
      </dgm:t>
    </dgm:pt>
    <dgm:pt modelId="{6D40B52D-717B-4922-89A0-AFD260C52980}" type="parTrans" cxnId="{0BDCB0D6-C087-4981-8FC9-83D3411188F6}">
      <dgm:prSet/>
      <dgm:spPr/>
      <dgm:t>
        <a:bodyPr/>
        <a:lstStyle/>
        <a:p>
          <a:endParaRPr lang="en-US"/>
        </a:p>
      </dgm:t>
    </dgm:pt>
    <dgm:pt modelId="{4B98634A-5607-4B40-BB03-4B2809828F10}" type="sibTrans" cxnId="{0BDCB0D6-C087-4981-8FC9-83D3411188F6}">
      <dgm:prSet/>
      <dgm:spPr/>
      <dgm:t>
        <a:bodyPr/>
        <a:lstStyle/>
        <a:p>
          <a:endParaRPr lang="en-US"/>
        </a:p>
      </dgm:t>
    </dgm:pt>
    <dgm:pt modelId="{8EEB82F3-DC2B-4695-ACD1-4A49BCB9ACA2}">
      <dgm:prSet/>
      <dgm:spPr/>
      <dgm:t>
        <a:bodyPr/>
        <a:lstStyle/>
        <a:p>
          <a:pPr>
            <a:lnSpc>
              <a:spcPct val="100000"/>
            </a:lnSpc>
          </a:pPr>
          <a:r>
            <a:rPr lang="en-IN" b="0" i="0"/>
            <a:t>Personalization: Machine learning can be used to personalize recommendations and promotions for individual customers, based on their purchase history and predicted demand.</a:t>
          </a:r>
          <a:endParaRPr lang="en-US"/>
        </a:p>
      </dgm:t>
    </dgm:pt>
    <dgm:pt modelId="{ACF3D238-D206-43F0-A797-E838ABFD9DFC}" type="parTrans" cxnId="{92D664BD-D224-4D42-8163-098EB44F72A7}">
      <dgm:prSet/>
      <dgm:spPr/>
      <dgm:t>
        <a:bodyPr/>
        <a:lstStyle/>
        <a:p>
          <a:endParaRPr lang="en-US"/>
        </a:p>
      </dgm:t>
    </dgm:pt>
    <dgm:pt modelId="{4E6891F2-A14B-4822-AF3D-5C79FED9E5BE}" type="sibTrans" cxnId="{92D664BD-D224-4D42-8163-098EB44F72A7}">
      <dgm:prSet/>
      <dgm:spPr/>
      <dgm:t>
        <a:bodyPr/>
        <a:lstStyle/>
        <a:p>
          <a:endParaRPr lang="en-US"/>
        </a:p>
      </dgm:t>
    </dgm:pt>
    <dgm:pt modelId="{586ACEB1-6FEC-451F-A9C5-26A28700EAEE}">
      <dgm:prSet/>
      <dgm:spPr/>
      <dgm:t>
        <a:bodyPr/>
        <a:lstStyle/>
        <a:p>
          <a:pPr>
            <a:lnSpc>
              <a:spcPct val="100000"/>
            </a:lnSpc>
          </a:pPr>
          <a:r>
            <a:rPr lang="en-IN" b="0" i="0"/>
            <a:t>Enhanced forecasting: Machine learning can be used to analyze a wide range of data sources, including social media and online search trends, to provide a more accurate forecast of future demand and potential backorders.</a:t>
          </a:r>
          <a:endParaRPr lang="en-US"/>
        </a:p>
      </dgm:t>
    </dgm:pt>
    <dgm:pt modelId="{DFAA7A58-3F90-4B9E-ADB6-6489E9D2ECD1}" type="parTrans" cxnId="{F1874768-4DA8-4F0D-97CB-7C7479D3BAB2}">
      <dgm:prSet/>
      <dgm:spPr/>
      <dgm:t>
        <a:bodyPr/>
        <a:lstStyle/>
        <a:p>
          <a:endParaRPr lang="en-US"/>
        </a:p>
      </dgm:t>
    </dgm:pt>
    <dgm:pt modelId="{6AE61A5E-7E9C-4D6F-994C-6986106A82D1}" type="sibTrans" cxnId="{F1874768-4DA8-4F0D-97CB-7C7479D3BAB2}">
      <dgm:prSet/>
      <dgm:spPr/>
      <dgm:t>
        <a:bodyPr/>
        <a:lstStyle/>
        <a:p>
          <a:endParaRPr lang="en-US"/>
        </a:p>
      </dgm:t>
    </dgm:pt>
    <dgm:pt modelId="{A38E6F76-15C8-4569-84BE-694D394216B7}" type="pres">
      <dgm:prSet presAssocID="{4A03CB02-2352-49F6-B2C3-B170892B909B}" presName="root" presStyleCnt="0">
        <dgm:presLayoutVars>
          <dgm:dir/>
          <dgm:resizeHandles val="exact"/>
        </dgm:presLayoutVars>
      </dgm:prSet>
      <dgm:spPr/>
    </dgm:pt>
    <dgm:pt modelId="{77E3BD63-C039-4F29-BD02-6986B9F1A0F3}" type="pres">
      <dgm:prSet presAssocID="{E68A75A9-091B-447C-824B-AEC6B956115D}" presName="compNode" presStyleCnt="0"/>
      <dgm:spPr/>
    </dgm:pt>
    <dgm:pt modelId="{FF1CAB8D-E6D4-4134-9489-07C1CF8C06DD}" type="pres">
      <dgm:prSet presAssocID="{E68A75A9-091B-447C-824B-AEC6B956115D}"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Statistics"/>
        </a:ext>
      </dgm:extLst>
    </dgm:pt>
    <dgm:pt modelId="{04E5472E-EB31-4F6F-A0A9-0D67D143A997}" type="pres">
      <dgm:prSet presAssocID="{E68A75A9-091B-447C-824B-AEC6B956115D}" presName="spaceRect" presStyleCnt="0"/>
      <dgm:spPr/>
    </dgm:pt>
    <dgm:pt modelId="{06FBAF76-1E79-4CD8-BC15-460D11DC29DF}" type="pres">
      <dgm:prSet presAssocID="{E68A75A9-091B-447C-824B-AEC6B956115D}" presName="textRect" presStyleLbl="revTx" presStyleIdx="0" presStyleCnt="5">
        <dgm:presLayoutVars>
          <dgm:chMax val="1"/>
          <dgm:chPref val="1"/>
        </dgm:presLayoutVars>
      </dgm:prSet>
      <dgm:spPr/>
    </dgm:pt>
    <dgm:pt modelId="{A5B3B17C-8713-45CC-BF85-401883B0E085}" type="pres">
      <dgm:prSet presAssocID="{87D05780-6BBF-4F8A-81A7-B739EAF76858}" presName="sibTrans" presStyleCnt="0"/>
      <dgm:spPr/>
    </dgm:pt>
    <dgm:pt modelId="{DD5A23F8-01C8-419B-9E01-E7118A6E17D3}" type="pres">
      <dgm:prSet presAssocID="{9B81CC5A-E706-4E15-91A7-5D166C404ADB}" presName="compNode" presStyleCnt="0"/>
      <dgm:spPr/>
    </dgm:pt>
    <dgm:pt modelId="{32A9D125-D97E-4841-8CBE-E2E8F93F4155}" type="pres">
      <dgm:prSet presAssocID="{9B81CC5A-E706-4E15-91A7-5D166C404ADB}"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Processor"/>
        </a:ext>
      </dgm:extLst>
    </dgm:pt>
    <dgm:pt modelId="{E8006B0F-27C8-4AA3-B830-66CE677777E0}" type="pres">
      <dgm:prSet presAssocID="{9B81CC5A-E706-4E15-91A7-5D166C404ADB}" presName="spaceRect" presStyleCnt="0"/>
      <dgm:spPr/>
    </dgm:pt>
    <dgm:pt modelId="{70B8ED0B-05BB-404F-9CF2-CA4C8323505C}" type="pres">
      <dgm:prSet presAssocID="{9B81CC5A-E706-4E15-91A7-5D166C404ADB}" presName="textRect" presStyleLbl="revTx" presStyleIdx="1" presStyleCnt="5">
        <dgm:presLayoutVars>
          <dgm:chMax val="1"/>
          <dgm:chPref val="1"/>
        </dgm:presLayoutVars>
      </dgm:prSet>
      <dgm:spPr/>
    </dgm:pt>
    <dgm:pt modelId="{585CBA55-0B95-4AEF-8D66-F785CA252D01}" type="pres">
      <dgm:prSet presAssocID="{8669F9CF-EE3A-42A7-AC14-AEEBE7FB7983}" presName="sibTrans" presStyleCnt="0"/>
      <dgm:spPr/>
    </dgm:pt>
    <dgm:pt modelId="{5691F453-3D7E-48AF-AF5E-AB56F960F86C}" type="pres">
      <dgm:prSet presAssocID="{91A5B8CD-87EB-4FC3-84D8-1F210DF96D34}" presName="compNode" presStyleCnt="0"/>
      <dgm:spPr/>
    </dgm:pt>
    <dgm:pt modelId="{705ED5C7-418A-4161-B948-ED43753EE489}" type="pres">
      <dgm:prSet presAssocID="{91A5B8CD-87EB-4FC3-84D8-1F210DF96D34}"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Gears"/>
        </a:ext>
      </dgm:extLst>
    </dgm:pt>
    <dgm:pt modelId="{6070A0B9-8ED6-49A7-8E40-AD0C6118F5AB}" type="pres">
      <dgm:prSet presAssocID="{91A5B8CD-87EB-4FC3-84D8-1F210DF96D34}" presName="spaceRect" presStyleCnt="0"/>
      <dgm:spPr/>
    </dgm:pt>
    <dgm:pt modelId="{69F898D9-4C47-45E6-93DE-B741B3E49293}" type="pres">
      <dgm:prSet presAssocID="{91A5B8CD-87EB-4FC3-84D8-1F210DF96D34}" presName="textRect" presStyleLbl="revTx" presStyleIdx="2" presStyleCnt="5">
        <dgm:presLayoutVars>
          <dgm:chMax val="1"/>
          <dgm:chPref val="1"/>
        </dgm:presLayoutVars>
      </dgm:prSet>
      <dgm:spPr/>
    </dgm:pt>
    <dgm:pt modelId="{A9D69107-304E-4FA5-AD84-6CA1CCA90FF3}" type="pres">
      <dgm:prSet presAssocID="{4B98634A-5607-4B40-BB03-4B2809828F10}" presName="sibTrans" presStyleCnt="0"/>
      <dgm:spPr/>
    </dgm:pt>
    <dgm:pt modelId="{624267A7-77FA-49FD-A640-BE9DCD208BF4}" type="pres">
      <dgm:prSet presAssocID="{8EEB82F3-DC2B-4695-ACD1-4A49BCB9ACA2}" presName="compNode" presStyleCnt="0"/>
      <dgm:spPr/>
    </dgm:pt>
    <dgm:pt modelId="{E5FFD3A4-89EF-4750-81BA-AA80B0AF0D42}" type="pres">
      <dgm:prSet presAssocID="{8EEB82F3-DC2B-4695-ACD1-4A49BCB9ACA2}"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Kiosk"/>
        </a:ext>
      </dgm:extLst>
    </dgm:pt>
    <dgm:pt modelId="{4509E589-F6E5-4446-9E67-E9A9361358E5}" type="pres">
      <dgm:prSet presAssocID="{8EEB82F3-DC2B-4695-ACD1-4A49BCB9ACA2}" presName="spaceRect" presStyleCnt="0"/>
      <dgm:spPr/>
    </dgm:pt>
    <dgm:pt modelId="{7D19028D-0181-4835-BF47-3DBA9C2142A6}" type="pres">
      <dgm:prSet presAssocID="{8EEB82F3-DC2B-4695-ACD1-4A49BCB9ACA2}" presName="textRect" presStyleLbl="revTx" presStyleIdx="3" presStyleCnt="5">
        <dgm:presLayoutVars>
          <dgm:chMax val="1"/>
          <dgm:chPref val="1"/>
        </dgm:presLayoutVars>
      </dgm:prSet>
      <dgm:spPr/>
    </dgm:pt>
    <dgm:pt modelId="{62C25708-75CC-4252-BAF8-1842DC29FF6E}" type="pres">
      <dgm:prSet presAssocID="{4E6891F2-A14B-4822-AF3D-5C79FED9E5BE}" presName="sibTrans" presStyleCnt="0"/>
      <dgm:spPr/>
    </dgm:pt>
    <dgm:pt modelId="{F78AD0F5-5C0E-4701-A882-4BEE09335AC6}" type="pres">
      <dgm:prSet presAssocID="{586ACEB1-6FEC-451F-A9C5-26A28700EAEE}" presName="compNode" presStyleCnt="0"/>
      <dgm:spPr/>
    </dgm:pt>
    <dgm:pt modelId="{5CAB76B9-C554-4B4F-BEA8-897BC3A07D6C}" type="pres">
      <dgm:prSet presAssocID="{586ACEB1-6FEC-451F-A9C5-26A28700EAEE}"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Research"/>
        </a:ext>
      </dgm:extLst>
    </dgm:pt>
    <dgm:pt modelId="{C2FDC8DB-BAB7-442E-AA78-0A1E684B6143}" type="pres">
      <dgm:prSet presAssocID="{586ACEB1-6FEC-451F-A9C5-26A28700EAEE}" presName="spaceRect" presStyleCnt="0"/>
      <dgm:spPr/>
    </dgm:pt>
    <dgm:pt modelId="{512B86F0-3F41-4766-BA53-2D96546C4864}" type="pres">
      <dgm:prSet presAssocID="{586ACEB1-6FEC-451F-A9C5-26A28700EAEE}" presName="textRect" presStyleLbl="revTx" presStyleIdx="4" presStyleCnt="5">
        <dgm:presLayoutVars>
          <dgm:chMax val="1"/>
          <dgm:chPref val="1"/>
        </dgm:presLayoutVars>
      </dgm:prSet>
      <dgm:spPr/>
    </dgm:pt>
  </dgm:ptLst>
  <dgm:cxnLst>
    <dgm:cxn modelId="{FDF6A902-A054-4269-811B-ED4ABF05E745}" type="presOf" srcId="{91A5B8CD-87EB-4FC3-84D8-1F210DF96D34}" destId="{69F898D9-4C47-45E6-93DE-B741B3E49293}" srcOrd="0" destOrd="0" presId="urn:microsoft.com/office/officeart/2018/2/layout/IconLabelList"/>
    <dgm:cxn modelId="{3A00AB10-B22A-4B17-A7F9-5951C8B12462}" srcId="{4A03CB02-2352-49F6-B2C3-B170892B909B}" destId="{E68A75A9-091B-447C-824B-AEC6B956115D}" srcOrd="0" destOrd="0" parTransId="{67FC5D1C-7A87-45AC-B062-C68C2CB3A241}" sibTransId="{87D05780-6BBF-4F8A-81A7-B739EAF76858}"/>
    <dgm:cxn modelId="{F1874768-4DA8-4F0D-97CB-7C7479D3BAB2}" srcId="{4A03CB02-2352-49F6-B2C3-B170892B909B}" destId="{586ACEB1-6FEC-451F-A9C5-26A28700EAEE}" srcOrd="4" destOrd="0" parTransId="{DFAA7A58-3F90-4B9E-ADB6-6489E9D2ECD1}" sibTransId="{6AE61A5E-7E9C-4D6F-994C-6986106A82D1}"/>
    <dgm:cxn modelId="{55B0156E-92D8-4361-9274-05F38DDAA751}" srcId="{4A03CB02-2352-49F6-B2C3-B170892B909B}" destId="{9B81CC5A-E706-4E15-91A7-5D166C404ADB}" srcOrd="1" destOrd="0" parTransId="{443E6945-A49C-46B2-8A61-13CE3F748C6C}" sibTransId="{8669F9CF-EE3A-42A7-AC14-AEEBE7FB7983}"/>
    <dgm:cxn modelId="{A0225C7E-85FF-43E8-B87D-51E2BE025D9F}" type="presOf" srcId="{8EEB82F3-DC2B-4695-ACD1-4A49BCB9ACA2}" destId="{7D19028D-0181-4835-BF47-3DBA9C2142A6}" srcOrd="0" destOrd="0" presId="urn:microsoft.com/office/officeart/2018/2/layout/IconLabelList"/>
    <dgm:cxn modelId="{1E08AD80-FAD2-4A86-AF5C-5FB82B84C903}" type="presOf" srcId="{9B81CC5A-E706-4E15-91A7-5D166C404ADB}" destId="{70B8ED0B-05BB-404F-9CF2-CA4C8323505C}" srcOrd="0" destOrd="0" presId="urn:microsoft.com/office/officeart/2018/2/layout/IconLabelList"/>
    <dgm:cxn modelId="{169DF999-79D6-41D3-BAC2-CE2CDBA28F99}" type="presOf" srcId="{E68A75A9-091B-447C-824B-AEC6B956115D}" destId="{06FBAF76-1E79-4CD8-BC15-460D11DC29DF}" srcOrd="0" destOrd="0" presId="urn:microsoft.com/office/officeart/2018/2/layout/IconLabelList"/>
    <dgm:cxn modelId="{AE2056A7-6A70-4A21-9CA9-7B065F2A70EF}" type="presOf" srcId="{586ACEB1-6FEC-451F-A9C5-26A28700EAEE}" destId="{512B86F0-3F41-4766-BA53-2D96546C4864}" srcOrd="0" destOrd="0" presId="urn:microsoft.com/office/officeart/2018/2/layout/IconLabelList"/>
    <dgm:cxn modelId="{92D664BD-D224-4D42-8163-098EB44F72A7}" srcId="{4A03CB02-2352-49F6-B2C3-B170892B909B}" destId="{8EEB82F3-DC2B-4695-ACD1-4A49BCB9ACA2}" srcOrd="3" destOrd="0" parTransId="{ACF3D238-D206-43F0-A797-E838ABFD9DFC}" sibTransId="{4E6891F2-A14B-4822-AF3D-5C79FED9E5BE}"/>
    <dgm:cxn modelId="{0BDCB0D6-C087-4981-8FC9-83D3411188F6}" srcId="{4A03CB02-2352-49F6-B2C3-B170892B909B}" destId="{91A5B8CD-87EB-4FC3-84D8-1F210DF96D34}" srcOrd="2" destOrd="0" parTransId="{6D40B52D-717B-4922-89A0-AFD260C52980}" sibTransId="{4B98634A-5607-4B40-BB03-4B2809828F10}"/>
    <dgm:cxn modelId="{17CFE3EB-F60D-4994-9C2E-7F85C30442CB}" type="presOf" srcId="{4A03CB02-2352-49F6-B2C3-B170892B909B}" destId="{A38E6F76-15C8-4569-84BE-694D394216B7}" srcOrd="0" destOrd="0" presId="urn:microsoft.com/office/officeart/2018/2/layout/IconLabelList"/>
    <dgm:cxn modelId="{9160AE14-5FA7-43C2-ACDF-07BAB6F4CF2C}" type="presParOf" srcId="{A38E6F76-15C8-4569-84BE-694D394216B7}" destId="{77E3BD63-C039-4F29-BD02-6986B9F1A0F3}" srcOrd="0" destOrd="0" presId="urn:microsoft.com/office/officeart/2018/2/layout/IconLabelList"/>
    <dgm:cxn modelId="{AF4366D7-A347-45D3-9B13-6BBA0102771F}" type="presParOf" srcId="{77E3BD63-C039-4F29-BD02-6986B9F1A0F3}" destId="{FF1CAB8D-E6D4-4134-9489-07C1CF8C06DD}" srcOrd="0" destOrd="0" presId="urn:microsoft.com/office/officeart/2018/2/layout/IconLabelList"/>
    <dgm:cxn modelId="{FBE9C89A-5874-4A77-9488-6793DAC12AD2}" type="presParOf" srcId="{77E3BD63-C039-4F29-BD02-6986B9F1A0F3}" destId="{04E5472E-EB31-4F6F-A0A9-0D67D143A997}" srcOrd="1" destOrd="0" presId="urn:microsoft.com/office/officeart/2018/2/layout/IconLabelList"/>
    <dgm:cxn modelId="{D89C9177-F00D-44C6-97B3-6AC7195BE155}" type="presParOf" srcId="{77E3BD63-C039-4F29-BD02-6986B9F1A0F3}" destId="{06FBAF76-1E79-4CD8-BC15-460D11DC29DF}" srcOrd="2" destOrd="0" presId="urn:microsoft.com/office/officeart/2018/2/layout/IconLabelList"/>
    <dgm:cxn modelId="{93ADD0FF-7093-4053-AC30-DD5CBAB144CE}" type="presParOf" srcId="{A38E6F76-15C8-4569-84BE-694D394216B7}" destId="{A5B3B17C-8713-45CC-BF85-401883B0E085}" srcOrd="1" destOrd="0" presId="urn:microsoft.com/office/officeart/2018/2/layout/IconLabelList"/>
    <dgm:cxn modelId="{3146D028-B14B-489C-A430-7E34F2AFA41D}" type="presParOf" srcId="{A38E6F76-15C8-4569-84BE-694D394216B7}" destId="{DD5A23F8-01C8-419B-9E01-E7118A6E17D3}" srcOrd="2" destOrd="0" presId="urn:microsoft.com/office/officeart/2018/2/layout/IconLabelList"/>
    <dgm:cxn modelId="{7F7A1903-60C5-491A-B1D6-1A5F21A6C792}" type="presParOf" srcId="{DD5A23F8-01C8-419B-9E01-E7118A6E17D3}" destId="{32A9D125-D97E-4841-8CBE-E2E8F93F4155}" srcOrd="0" destOrd="0" presId="urn:microsoft.com/office/officeart/2018/2/layout/IconLabelList"/>
    <dgm:cxn modelId="{54DA72C0-064A-4B3D-A4BC-823AE5C4DCD3}" type="presParOf" srcId="{DD5A23F8-01C8-419B-9E01-E7118A6E17D3}" destId="{E8006B0F-27C8-4AA3-B830-66CE677777E0}" srcOrd="1" destOrd="0" presId="urn:microsoft.com/office/officeart/2018/2/layout/IconLabelList"/>
    <dgm:cxn modelId="{636C9E6D-6DB5-42B3-9569-6846D1F5C633}" type="presParOf" srcId="{DD5A23F8-01C8-419B-9E01-E7118A6E17D3}" destId="{70B8ED0B-05BB-404F-9CF2-CA4C8323505C}" srcOrd="2" destOrd="0" presId="urn:microsoft.com/office/officeart/2018/2/layout/IconLabelList"/>
    <dgm:cxn modelId="{63FCA44B-1495-4D3D-AAFD-5999093293AD}" type="presParOf" srcId="{A38E6F76-15C8-4569-84BE-694D394216B7}" destId="{585CBA55-0B95-4AEF-8D66-F785CA252D01}" srcOrd="3" destOrd="0" presId="urn:microsoft.com/office/officeart/2018/2/layout/IconLabelList"/>
    <dgm:cxn modelId="{512C527D-7700-4E45-BA77-4757402ABFB6}" type="presParOf" srcId="{A38E6F76-15C8-4569-84BE-694D394216B7}" destId="{5691F453-3D7E-48AF-AF5E-AB56F960F86C}" srcOrd="4" destOrd="0" presId="urn:microsoft.com/office/officeart/2018/2/layout/IconLabelList"/>
    <dgm:cxn modelId="{C0D3F37C-FBED-49F2-B3F8-E65B81253E1F}" type="presParOf" srcId="{5691F453-3D7E-48AF-AF5E-AB56F960F86C}" destId="{705ED5C7-418A-4161-B948-ED43753EE489}" srcOrd="0" destOrd="0" presId="urn:microsoft.com/office/officeart/2018/2/layout/IconLabelList"/>
    <dgm:cxn modelId="{1BA58EB2-EC0F-46D4-AA24-A3D33DB52DBA}" type="presParOf" srcId="{5691F453-3D7E-48AF-AF5E-AB56F960F86C}" destId="{6070A0B9-8ED6-49A7-8E40-AD0C6118F5AB}" srcOrd="1" destOrd="0" presId="urn:microsoft.com/office/officeart/2018/2/layout/IconLabelList"/>
    <dgm:cxn modelId="{41B76CF3-2299-4C4C-ABB0-E1EAAF284A2D}" type="presParOf" srcId="{5691F453-3D7E-48AF-AF5E-AB56F960F86C}" destId="{69F898D9-4C47-45E6-93DE-B741B3E49293}" srcOrd="2" destOrd="0" presId="urn:microsoft.com/office/officeart/2018/2/layout/IconLabelList"/>
    <dgm:cxn modelId="{DC7EA41B-4C74-4146-A7F0-484915EC70E3}" type="presParOf" srcId="{A38E6F76-15C8-4569-84BE-694D394216B7}" destId="{A9D69107-304E-4FA5-AD84-6CA1CCA90FF3}" srcOrd="5" destOrd="0" presId="urn:microsoft.com/office/officeart/2018/2/layout/IconLabelList"/>
    <dgm:cxn modelId="{E386325E-0B5A-4600-9F3D-A0C0358B7BC3}" type="presParOf" srcId="{A38E6F76-15C8-4569-84BE-694D394216B7}" destId="{624267A7-77FA-49FD-A640-BE9DCD208BF4}" srcOrd="6" destOrd="0" presId="urn:microsoft.com/office/officeart/2018/2/layout/IconLabelList"/>
    <dgm:cxn modelId="{2B2C29ED-1799-49FF-955D-89951A1D4773}" type="presParOf" srcId="{624267A7-77FA-49FD-A640-BE9DCD208BF4}" destId="{E5FFD3A4-89EF-4750-81BA-AA80B0AF0D42}" srcOrd="0" destOrd="0" presId="urn:microsoft.com/office/officeart/2018/2/layout/IconLabelList"/>
    <dgm:cxn modelId="{A8664BEA-0E9A-47FE-89B0-41ADFBBEBE03}" type="presParOf" srcId="{624267A7-77FA-49FD-A640-BE9DCD208BF4}" destId="{4509E589-F6E5-4446-9E67-E9A9361358E5}" srcOrd="1" destOrd="0" presId="urn:microsoft.com/office/officeart/2018/2/layout/IconLabelList"/>
    <dgm:cxn modelId="{3019CF27-F535-4CDD-9630-7C16D4D7089E}" type="presParOf" srcId="{624267A7-77FA-49FD-A640-BE9DCD208BF4}" destId="{7D19028D-0181-4835-BF47-3DBA9C2142A6}" srcOrd="2" destOrd="0" presId="urn:microsoft.com/office/officeart/2018/2/layout/IconLabelList"/>
    <dgm:cxn modelId="{9366F0F6-388C-4492-8CF8-49E610E64CE0}" type="presParOf" srcId="{A38E6F76-15C8-4569-84BE-694D394216B7}" destId="{62C25708-75CC-4252-BAF8-1842DC29FF6E}" srcOrd="7" destOrd="0" presId="urn:microsoft.com/office/officeart/2018/2/layout/IconLabelList"/>
    <dgm:cxn modelId="{D4B9BA0A-32D8-4357-9EB2-C263536839B1}" type="presParOf" srcId="{A38E6F76-15C8-4569-84BE-694D394216B7}" destId="{F78AD0F5-5C0E-4701-A882-4BEE09335AC6}" srcOrd="8" destOrd="0" presId="urn:microsoft.com/office/officeart/2018/2/layout/IconLabelList"/>
    <dgm:cxn modelId="{657A465A-5C6B-45C5-A05C-CBDC73368854}" type="presParOf" srcId="{F78AD0F5-5C0E-4701-A882-4BEE09335AC6}" destId="{5CAB76B9-C554-4B4F-BEA8-897BC3A07D6C}" srcOrd="0" destOrd="0" presId="urn:microsoft.com/office/officeart/2018/2/layout/IconLabelList"/>
    <dgm:cxn modelId="{669440C5-C5B0-4232-9751-6CF15153CB58}" type="presParOf" srcId="{F78AD0F5-5C0E-4701-A882-4BEE09335AC6}" destId="{C2FDC8DB-BAB7-442E-AA78-0A1E684B6143}" srcOrd="1" destOrd="0" presId="urn:microsoft.com/office/officeart/2018/2/layout/IconLabelList"/>
    <dgm:cxn modelId="{33F47B7F-AD59-42E2-B242-248E8D830AB7}" type="presParOf" srcId="{F78AD0F5-5C0E-4701-A882-4BEE09335AC6}" destId="{512B86F0-3F41-4766-BA53-2D96546C4864}"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1CAB8D-E6D4-4134-9489-07C1CF8C06DD}">
      <dsp:nvSpPr>
        <dsp:cNvPr id="0" name=""/>
        <dsp:cNvSpPr/>
      </dsp:nvSpPr>
      <dsp:spPr>
        <a:xfrm>
          <a:off x="622800" y="794045"/>
          <a:ext cx="810000" cy="81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6FBAF76-1E79-4CD8-BC15-460D11DC29DF}">
      <dsp:nvSpPr>
        <dsp:cNvPr id="0" name=""/>
        <dsp:cNvSpPr/>
      </dsp:nvSpPr>
      <dsp:spPr>
        <a:xfrm>
          <a:off x="127800" y="2018591"/>
          <a:ext cx="1800000" cy="15387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IN" sz="1100" b="0" i="0" kern="1200" dirty="0"/>
            <a:t>Improved accuracy: Machine learning algorithms can be trained on large amounts of historical data to accurately predict backorders and identify patterns in demand, which can lead to better decision-making and inventory management.</a:t>
          </a:r>
          <a:endParaRPr lang="en-US" sz="1100" kern="1200" dirty="0"/>
        </a:p>
      </dsp:txBody>
      <dsp:txXfrm>
        <a:off x="127800" y="2018591"/>
        <a:ext cx="1800000" cy="1538701"/>
      </dsp:txXfrm>
    </dsp:sp>
    <dsp:sp modelId="{32A9D125-D97E-4841-8CBE-E2E8F93F4155}">
      <dsp:nvSpPr>
        <dsp:cNvPr id="0" name=""/>
        <dsp:cNvSpPr/>
      </dsp:nvSpPr>
      <dsp:spPr>
        <a:xfrm>
          <a:off x="2737800" y="794045"/>
          <a:ext cx="810000" cy="81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0B8ED0B-05BB-404F-9CF2-CA4C8323505C}">
      <dsp:nvSpPr>
        <dsp:cNvPr id="0" name=""/>
        <dsp:cNvSpPr/>
      </dsp:nvSpPr>
      <dsp:spPr>
        <a:xfrm>
          <a:off x="2242800" y="2018591"/>
          <a:ext cx="1800000" cy="15387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IN" sz="1100" b="0" i="0" kern="1200" dirty="0"/>
            <a:t>Real-time prediction: Machine learning models can be deployed in real-time to </a:t>
          </a:r>
          <a:r>
            <a:rPr lang="en-IN" sz="1100" b="0" i="0" kern="1200" dirty="0" err="1"/>
            <a:t>analyze</a:t>
          </a:r>
          <a:r>
            <a:rPr lang="en-IN" sz="1100" b="0" i="0" kern="1200" dirty="0"/>
            <a:t> incoming data and make predictions on the fly, enabling businesses to respond quickly to changes in demand.</a:t>
          </a:r>
          <a:endParaRPr lang="en-US" sz="1100" kern="1200" dirty="0"/>
        </a:p>
      </dsp:txBody>
      <dsp:txXfrm>
        <a:off x="2242800" y="2018591"/>
        <a:ext cx="1800000" cy="1538701"/>
      </dsp:txXfrm>
    </dsp:sp>
    <dsp:sp modelId="{705ED5C7-418A-4161-B948-ED43753EE489}">
      <dsp:nvSpPr>
        <dsp:cNvPr id="0" name=""/>
        <dsp:cNvSpPr/>
      </dsp:nvSpPr>
      <dsp:spPr>
        <a:xfrm>
          <a:off x="4852800" y="794045"/>
          <a:ext cx="810000" cy="81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9F898D9-4C47-45E6-93DE-B741B3E49293}">
      <dsp:nvSpPr>
        <dsp:cNvPr id="0" name=""/>
        <dsp:cNvSpPr/>
      </dsp:nvSpPr>
      <dsp:spPr>
        <a:xfrm>
          <a:off x="4357800" y="2018591"/>
          <a:ext cx="1800000" cy="15387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IN" sz="1100" b="0" i="0" kern="1200"/>
            <a:t>Integration with other systems: Machine learning can be integrated with other systems, such as supply chain management, to provide a comprehensive view of inventory levels and demand patterns, enabling better decision-making.</a:t>
          </a:r>
          <a:endParaRPr lang="en-US" sz="1100" kern="1200"/>
        </a:p>
      </dsp:txBody>
      <dsp:txXfrm>
        <a:off x="4357800" y="2018591"/>
        <a:ext cx="1800000" cy="1538701"/>
      </dsp:txXfrm>
    </dsp:sp>
    <dsp:sp modelId="{E5FFD3A4-89EF-4750-81BA-AA80B0AF0D42}">
      <dsp:nvSpPr>
        <dsp:cNvPr id="0" name=""/>
        <dsp:cNvSpPr/>
      </dsp:nvSpPr>
      <dsp:spPr>
        <a:xfrm>
          <a:off x="6967800" y="794045"/>
          <a:ext cx="810000" cy="810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D19028D-0181-4835-BF47-3DBA9C2142A6}">
      <dsp:nvSpPr>
        <dsp:cNvPr id="0" name=""/>
        <dsp:cNvSpPr/>
      </dsp:nvSpPr>
      <dsp:spPr>
        <a:xfrm>
          <a:off x="6472800" y="2018591"/>
          <a:ext cx="1800000" cy="15387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IN" sz="1100" b="0" i="0" kern="1200"/>
            <a:t>Personalization: Machine learning can be used to personalize recommendations and promotions for individual customers, based on their purchase history and predicted demand.</a:t>
          </a:r>
          <a:endParaRPr lang="en-US" sz="1100" kern="1200"/>
        </a:p>
      </dsp:txBody>
      <dsp:txXfrm>
        <a:off x="6472800" y="2018591"/>
        <a:ext cx="1800000" cy="1538701"/>
      </dsp:txXfrm>
    </dsp:sp>
    <dsp:sp modelId="{5CAB76B9-C554-4B4F-BEA8-897BC3A07D6C}">
      <dsp:nvSpPr>
        <dsp:cNvPr id="0" name=""/>
        <dsp:cNvSpPr/>
      </dsp:nvSpPr>
      <dsp:spPr>
        <a:xfrm>
          <a:off x="9082800" y="794045"/>
          <a:ext cx="810000" cy="81000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12B86F0-3F41-4766-BA53-2D96546C4864}">
      <dsp:nvSpPr>
        <dsp:cNvPr id="0" name=""/>
        <dsp:cNvSpPr/>
      </dsp:nvSpPr>
      <dsp:spPr>
        <a:xfrm>
          <a:off x="8587800" y="2018591"/>
          <a:ext cx="1800000" cy="15387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IN" sz="1100" b="0" i="0" kern="1200"/>
            <a:t>Enhanced forecasting: Machine learning can be used to analyze a wide range of data sources, including social media and online search trends, to provide a more accurate forecast of future demand and potential backorders.</a:t>
          </a:r>
          <a:endParaRPr lang="en-US" sz="1100" kern="1200"/>
        </a:p>
      </dsp:txBody>
      <dsp:txXfrm>
        <a:off x="8587800" y="2018591"/>
        <a:ext cx="1800000" cy="1538701"/>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57A0951F-95CA-74B5-3ADA-1822E877D1E0}"/>
              </a:ext>
            </a:extLst>
          </p:cNvPr>
          <p:cNvSpPr>
            <a:spLocks noGrp="1" noRot="1" noChangeAspect="1"/>
          </p:cNvSpPr>
          <p:nvPr>
            <p:ph type="sldImg"/>
          </p:nvPr>
        </p:nvSpPr>
        <p:spPr bwMode="auto">
          <a:xfrm>
            <a:off x="1143000" y="685800"/>
            <a:ext cx="4572000" cy="3429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050" name="Rectangle 2">
            <a:extLst>
              <a:ext uri="{FF2B5EF4-FFF2-40B4-BE49-F238E27FC236}">
                <a16:creationId xmlns:a16="http://schemas.microsoft.com/office/drawing/2014/main" id="{54CABF1B-7ADF-68B8-5229-AE16BD06F373}"/>
              </a:ext>
            </a:extLst>
          </p:cNvPr>
          <p:cNvSpPr>
            <a:spLocks noGrp="1"/>
          </p:cNvSpPr>
          <p:nvPr>
            <p:ph type="body" sz="quarter" idx="1"/>
          </p:nvPr>
        </p:nvSpPr>
        <p:spPr bwMode="auto">
          <a:xfrm>
            <a:off x="914400" y="4343400"/>
            <a:ext cx="50292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sym typeface="Calibri" panose="020F0502020204030204" pitchFamily="34" charset="0"/>
              </a:rPr>
              <a:t>Click to edit Template text styles</a:t>
            </a:r>
          </a:p>
          <a:p>
            <a:pPr lvl="1"/>
            <a:r>
              <a:rPr lang="en-US" altLang="en-US">
                <a:sym typeface="Calibri" panose="020F0502020204030204" pitchFamily="34" charset="0"/>
              </a:rPr>
              <a:t>Second level</a:t>
            </a:r>
          </a:p>
          <a:p>
            <a:pPr lvl="2"/>
            <a:r>
              <a:rPr lang="en-US" altLang="en-US">
                <a:sym typeface="Calibri" panose="020F0502020204030204" pitchFamily="34" charset="0"/>
              </a:rPr>
              <a:t>Third level</a:t>
            </a:r>
          </a:p>
          <a:p>
            <a:pPr lvl="3"/>
            <a:r>
              <a:rPr lang="en-US" altLang="en-US">
                <a:sym typeface="Calibri" panose="020F0502020204030204" pitchFamily="34" charset="0"/>
              </a:rPr>
              <a:t>Fourth level</a:t>
            </a:r>
          </a:p>
          <a:p>
            <a:pPr lvl="4"/>
            <a:r>
              <a:rPr lang="en-US" altLang="en-US">
                <a:sym typeface="Calibri" panose="020F0502020204030204" pitchFamily="34" charset="0"/>
              </a:rPr>
              <a:t>Fifth level</a:t>
            </a:r>
          </a:p>
        </p:txBody>
      </p:sp>
    </p:spTree>
  </p:cSld>
  <p:clrMap bg1="lt1" tx1="dk1" bg2="lt2" tx2="dk2" accent1="accent1" accent2="accent2" accent3="accent3" accent4="accent4" accent5="accent5" accent6="accent6" hlink="hlink" folHlink="folHlink"/>
  <p:notesStyle>
    <a:lvl1pPr algn="l" rtl="0" fontAlgn="base" hangingPunct="0">
      <a:spcBef>
        <a:spcPct val="0"/>
      </a:spcBef>
      <a:spcAft>
        <a:spcPct val="0"/>
      </a:spcAft>
      <a:defRPr sz="1200" kern="12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1pPr>
    <a:lvl2pPr indent="228600" algn="l" rtl="0" fontAlgn="base" hangingPunct="0">
      <a:spcBef>
        <a:spcPct val="0"/>
      </a:spcBef>
      <a:spcAft>
        <a:spcPct val="0"/>
      </a:spcAft>
      <a:defRPr sz="1200" kern="12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2pPr>
    <a:lvl3pPr indent="457200" algn="l" rtl="0" fontAlgn="base" hangingPunct="0">
      <a:spcBef>
        <a:spcPct val="0"/>
      </a:spcBef>
      <a:spcAft>
        <a:spcPct val="0"/>
      </a:spcAft>
      <a:defRPr sz="1200" kern="12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3pPr>
    <a:lvl4pPr indent="685800" algn="l" rtl="0" fontAlgn="base" hangingPunct="0">
      <a:spcBef>
        <a:spcPct val="0"/>
      </a:spcBef>
      <a:spcAft>
        <a:spcPct val="0"/>
      </a:spcAft>
      <a:defRPr sz="1200" kern="12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4pPr>
    <a:lvl5pPr indent="914400" algn="l" rtl="0" fontAlgn="base" hangingPunct="0">
      <a:spcBef>
        <a:spcPct val="0"/>
      </a:spcBef>
      <a:spcAft>
        <a:spcPct val="0"/>
      </a:spcAft>
      <a:defRPr sz="1200" kern="12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BF1854-7248-84C2-CE64-BE0F7043F22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A598B79-9CF4-8692-9A77-C2B0601D0AE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Slide Number Placeholder 3">
            <a:extLst>
              <a:ext uri="{FF2B5EF4-FFF2-40B4-BE49-F238E27FC236}">
                <a16:creationId xmlns:a16="http://schemas.microsoft.com/office/drawing/2014/main" id="{C2AB3D15-88B4-C7A7-BE3E-8E71288D898F}"/>
              </a:ext>
            </a:extLst>
          </p:cNvPr>
          <p:cNvSpPr>
            <a:spLocks noGrp="1"/>
          </p:cNvSpPr>
          <p:nvPr>
            <p:ph type="sldNum" sz="quarter" idx="10"/>
          </p:nvPr>
        </p:nvSpPr>
        <p:spPr/>
        <p:txBody>
          <a:bodyPr/>
          <a:lstStyle>
            <a:lvl1pPr>
              <a:defRPr/>
            </a:lvl1pPr>
          </a:lstStyle>
          <a:p>
            <a:fld id="{A9347E5C-3F42-4B0C-8AA7-CFDCB5E5C635}" type="slidenum">
              <a:rPr lang="en-US" altLang="en-US"/>
              <a:pPr/>
              <a:t>‹#›</a:t>
            </a:fld>
            <a:endParaRPr lang="en-US" altLang="en-US"/>
          </a:p>
        </p:txBody>
      </p:sp>
    </p:spTree>
    <p:extLst>
      <p:ext uri="{BB962C8B-B14F-4D97-AF65-F5344CB8AC3E}">
        <p14:creationId xmlns:p14="http://schemas.microsoft.com/office/powerpoint/2010/main" val="96506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A58B8-2B01-00BC-586A-8A11C893CAD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76FD866-8984-26A7-A47A-9D2B686A48F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3">
            <a:extLst>
              <a:ext uri="{FF2B5EF4-FFF2-40B4-BE49-F238E27FC236}">
                <a16:creationId xmlns:a16="http://schemas.microsoft.com/office/drawing/2014/main" id="{A80CA845-F102-A656-5E7D-9194705201CD}"/>
              </a:ext>
            </a:extLst>
          </p:cNvPr>
          <p:cNvSpPr>
            <a:spLocks noGrp="1"/>
          </p:cNvSpPr>
          <p:nvPr>
            <p:ph type="sldNum" sz="quarter" idx="10"/>
          </p:nvPr>
        </p:nvSpPr>
        <p:spPr/>
        <p:txBody>
          <a:bodyPr/>
          <a:lstStyle>
            <a:lvl1pPr>
              <a:defRPr/>
            </a:lvl1pPr>
          </a:lstStyle>
          <a:p>
            <a:fld id="{C2998BC5-F053-4CC9-9400-8DFFED6B0085}" type="slidenum">
              <a:rPr lang="en-US" altLang="en-US"/>
              <a:pPr/>
              <a:t>‹#›</a:t>
            </a:fld>
            <a:endParaRPr lang="en-US" altLang="en-US"/>
          </a:p>
        </p:txBody>
      </p:sp>
    </p:spTree>
    <p:extLst>
      <p:ext uri="{BB962C8B-B14F-4D97-AF65-F5344CB8AC3E}">
        <p14:creationId xmlns:p14="http://schemas.microsoft.com/office/powerpoint/2010/main" val="14380355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5E29F7-F927-EA99-A799-22FCA2F6136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D03495D-812A-E9CD-B127-B05485D0213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3">
            <a:extLst>
              <a:ext uri="{FF2B5EF4-FFF2-40B4-BE49-F238E27FC236}">
                <a16:creationId xmlns:a16="http://schemas.microsoft.com/office/drawing/2014/main" id="{EEA36E1C-D4FD-09DD-6656-D41754C9F748}"/>
              </a:ext>
            </a:extLst>
          </p:cNvPr>
          <p:cNvSpPr>
            <a:spLocks noGrp="1"/>
          </p:cNvSpPr>
          <p:nvPr>
            <p:ph type="sldNum" sz="quarter" idx="10"/>
          </p:nvPr>
        </p:nvSpPr>
        <p:spPr/>
        <p:txBody>
          <a:bodyPr/>
          <a:lstStyle>
            <a:lvl1pPr>
              <a:defRPr/>
            </a:lvl1pPr>
          </a:lstStyle>
          <a:p>
            <a:fld id="{0FD0C9B4-6252-4B77-B68C-4DF608D9D900}" type="slidenum">
              <a:rPr lang="en-US" altLang="en-US"/>
              <a:pPr/>
              <a:t>‹#›</a:t>
            </a:fld>
            <a:endParaRPr lang="en-US" altLang="en-US"/>
          </a:p>
        </p:txBody>
      </p:sp>
    </p:spTree>
    <p:extLst>
      <p:ext uri="{BB962C8B-B14F-4D97-AF65-F5344CB8AC3E}">
        <p14:creationId xmlns:p14="http://schemas.microsoft.com/office/powerpoint/2010/main" val="28940670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DE0882-DB4A-DEB2-A183-78E1D25AF56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723DD8B-13E5-C689-B95F-EEC7EAEA4E2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3">
            <a:extLst>
              <a:ext uri="{FF2B5EF4-FFF2-40B4-BE49-F238E27FC236}">
                <a16:creationId xmlns:a16="http://schemas.microsoft.com/office/drawing/2014/main" id="{D0B8D6AC-5765-C38E-5BB9-96F44AEE00E8}"/>
              </a:ext>
            </a:extLst>
          </p:cNvPr>
          <p:cNvSpPr>
            <a:spLocks noGrp="1"/>
          </p:cNvSpPr>
          <p:nvPr>
            <p:ph type="sldNum" sz="quarter" idx="10"/>
          </p:nvPr>
        </p:nvSpPr>
        <p:spPr/>
        <p:txBody>
          <a:bodyPr/>
          <a:lstStyle>
            <a:lvl1pPr>
              <a:defRPr/>
            </a:lvl1pPr>
          </a:lstStyle>
          <a:p>
            <a:fld id="{4170782E-1862-47C5-91D7-4F8C0582063D}" type="slidenum">
              <a:rPr lang="en-US" altLang="en-US"/>
              <a:pPr/>
              <a:t>‹#›</a:t>
            </a:fld>
            <a:endParaRPr lang="en-US" altLang="en-US"/>
          </a:p>
        </p:txBody>
      </p:sp>
    </p:spTree>
    <p:extLst>
      <p:ext uri="{BB962C8B-B14F-4D97-AF65-F5344CB8AC3E}">
        <p14:creationId xmlns:p14="http://schemas.microsoft.com/office/powerpoint/2010/main" val="25936956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F208AE-7ECE-BA0C-198D-E37F89F5999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3C73554-D00F-7E93-C822-01B8A6E608C2}"/>
              </a:ext>
            </a:extLst>
          </p:cNvPr>
          <p:cNvSpPr>
            <a:spLocks noGrp="1"/>
          </p:cNvSpPr>
          <p:nvPr>
            <p:ph type="body" idx="1"/>
          </p:nvPr>
        </p:nvSpPr>
        <p:spPr>
          <a:xfrm>
            <a:off x="831850" y="4589463"/>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
        <p:nvSpPr>
          <p:cNvPr id="4" name="Slide Number Placeholder 3">
            <a:extLst>
              <a:ext uri="{FF2B5EF4-FFF2-40B4-BE49-F238E27FC236}">
                <a16:creationId xmlns:a16="http://schemas.microsoft.com/office/drawing/2014/main" id="{13BF8085-E1AE-BC54-E5F8-C9676B9E5B8D}"/>
              </a:ext>
            </a:extLst>
          </p:cNvPr>
          <p:cNvSpPr>
            <a:spLocks noGrp="1"/>
          </p:cNvSpPr>
          <p:nvPr>
            <p:ph type="sldNum" sz="quarter" idx="10"/>
          </p:nvPr>
        </p:nvSpPr>
        <p:spPr/>
        <p:txBody>
          <a:bodyPr/>
          <a:lstStyle>
            <a:lvl1pPr>
              <a:defRPr/>
            </a:lvl1pPr>
          </a:lstStyle>
          <a:p>
            <a:fld id="{650FCB1E-0B1C-47F4-9881-5D4CF52200EE}" type="slidenum">
              <a:rPr lang="en-US" altLang="en-US"/>
              <a:pPr/>
              <a:t>‹#›</a:t>
            </a:fld>
            <a:endParaRPr lang="en-US" altLang="en-US"/>
          </a:p>
        </p:txBody>
      </p:sp>
    </p:spTree>
    <p:extLst>
      <p:ext uri="{BB962C8B-B14F-4D97-AF65-F5344CB8AC3E}">
        <p14:creationId xmlns:p14="http://schemas.microsoft.com/office/powerpoint/2010/main" val="40476892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3C490C-0E2A-06D0-F6E0-7B62141CF97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1575EE4-93AE-AC17-5563-011356AAB35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FFC3B7C-D602-61E6-6513-E39E04304A1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4">
            <a:extLst>
              <a:ext uri="{FF2B5EF4-FFF2-40B4-BE49-F238E27FC236}">
                <a16:creationId xmlns:a16="http://schemas.microsoft.com/office/drawing/2014/main" id="{3D292DDD-5F7C-3354-87A9-E7E7D9ECC202}"/>
              </a:ext>
            </a:extLst>
          </p:cNvPr>
          <p:cNvSpPr>
            <a:spLocks noGrp="1"/>
          </p:cNvSpPr>
          <p:nvPr>
            <p:ph type="sldNum" sz="quarter" idx="10"/>
          </p:nvPr>
        </p:nvSpPr>
        <p:spPr/>
        <p:txBody>
          <a:bodyPr/>
          <a:lstStyle>
            <a:lvl1pPr>
              <a:defRPr/>
            </a:lvl1pPr>
          </a:lstStyle>
          <a:p>
            <a:fld id="{B1FD3B0B-7242-4720-970C-2EFC4B9A0193}" type="slidenum">
              <a:rPr lang="en-US" altLang="en-US"/>
              <a:pPr/>
              <a:t>‹#›</a:t>
            </a:fld>
            <a:endParaRPr lang="en-US" altLang="en-US"/>
          </a:p>
        </p:txBody>
      </p:sp>
    </p:spTree>
    <p:extLst>
      <p:ext uri="{BB962C8B-B14F-4D97-AF65-F5344CB8AC3E}">
        <p14:creationId xmlns:p14="http://schemas.microsoft.com/office/powerpoint/2010/main" val="23533657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99B68D-8ECE-3665-4A75-128617D1CD5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D7F2766-6003-40DC-25DE-EE101D443E6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A77B901-BB93-87B3-B0B5-77F8A2F0C7B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09849A8-C5C2-9820-F1DD-7EB35293DE8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5950BD5-B5E0-A13D-F297-D10029E3BFB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a:extLst>
              <a:ext uri="{FF2B5EF4-FFF2-40B4-BE49-F238E27FC236}">
                <a16:creationId xmlns:a16="http://schemas.microsoft.com/office/drawing/2014/main" id="{59C4153B-B43A-BF17-5F33-B3B7FFC87BBE}"/>
              </a:ext>
            </a:extLst>
          </p:cNvPr>
          <p:cNvSpPr>
            <a:spLocks noGrp="1"/>
          </p:cNvSpPr>
          <p:nvPr>
            <p:ph type="sldNum" sz="quarter" idx="10"/>
          </p:nvPr>
        </p:nvSpPr>
        <p:spPr/>
        <p:txBody>
          <a:bodyPr/>
          <a:lstStyle>
            <a:lvl1pPr>
              <a:defRPr/>
            </a:lvl1pPr>
          </a:lstStyle>
          <a:p>
            <a:fld id="{14F0A595-DB5F-4586-AC2A-5B313D53D208}" type="slidenum">
              <a:rPr lang="en-US" altLang="en-US"/>
              <a:pPr/>
              <a:t>‹#›</a:t>
            </a:fld>
            <a:endParaRPr lang="en-US" altLang="en-US"/>
          </a:p>
        </p:txBody>
      </p:sp>
    </p:spTree>
    <p:extLst>
      <p:ext uri="{BB962C8B-B14F-4D97-AF65-F5344CB8AC3E}">
        <p14:creationId xmlns:p14="http://schemas.microsoft.com/office/powerpoint/2010/main" val="30194177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0C2A3F-AC42-4AE8-2FF8-C37AD39E77A0}"/>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070B7B9E-CD35-B657-33F4-57A584CFA584}"/>
              </a:ext>
            </a:extLst>
          </p:cNvPr>
          <p:cNvSpPr>
            <a:spLocks noGrp="1"/>
          </p:cNvSpPr>
          <p:nvPr>
            <p:ph type="sldNum" sz="quarter" idx="10"/>
          </p:nvPr>
        </p:nvSpPr>
        <p:spPr/>
        <p:txBody>
          <a:bodyPr/>
          <a:lstStyle>
            <a:lvl1pPr>
              <a:defRPr/>
            </a:lvl1pPr>
          </a:lstStyle>
          <a:p>
            <a:fld id="{2A01C145-C1E5-4B4E-B976-763389B03349}" type="slidenum">
              <a:rPr lang="en-US" altLang="en-US"/>
              <a:pPr/>
              <a:t>‹#›</a:t>
            </a:fld>
            <a:endParaRPr lang="en-US" altLang="en-US"/>
          </a:p>
        </p:txBody>
      </p:sp>
    </p:spTree>
    <p:extLst>
      <p:ext uri="{BB962C8B-B14F-4D97-AF65-F5344CB8AC3E}">
        <p14:creationId xmlns:p14="http://schemas.microsoft.com/office/powerpoint/2010/main" val="39470446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B49BCB9-293E-36E3-6E6A-ACDAD2E2D8D5}"/>
              </a:ext>
            </a:extLst>
          </p:cNvPr>
          <p:cNvSpPr>
            <a:spLocks noGrp="1"/>
          </p:cNvSpPr>
          <p:nvPr>
            <p:ph type="sldNum" sz="quarter" idx="10"/>
          </p:nvPr>
        </p:nvSpPr>
        <p:spPr/>
        <p:txBody>
          <a:bodyPr/>
          <a:lstStyle>
            <a:lvl1pPr>
              <a:defRPr/>
            </a:lvl1pPr>
          </a:lstStyle>
          <a:p>
            <a:fld id="{6FA48974-E4E1-4FDB-9195-92E1CAC6957F}" type="slidenum">
              <a:rPr lang="en-US" altLang="en-US"/>
              <a:pPr/>
              <a:t>‹#›</a:t>
            </a:fld>
            <a:endParaRPr lang="en-US" altLang="en-US"/>
          </a:p>
        </p:txBody>
      </p:sp>
    </p:spTree>
    <p:extLst>
      <p:ext uri="{BB962C8B-B14F-4D97-AF65-F5344CB8AC3E}">
        <p14:creationId xmlns:p14="http://schemas.microsoft.com/office/powerpoint/2010/main" val="12476022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310E1A-D01F-A689-DC91-9E532580790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F31A964-C520-6B1C-3C9F-33B738B16BE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E654F0D-3E28-89A2-81BD-29841D72D6E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Slide Number Placeholder 4">
            <a:extLst>
              <a:ext uri="{FF2B5EF4-FFF2-40B4-BE49-F238E27FC236}">
                <a16:creationId xmlns:a16="http://schemas.microsoft.com/office/drawing/2014/main" id="{5F6801C9-C727-75DF-01CC-9BFACDC16D23}"/>
              </a:ext>
            </a:extLst>
          </p:cNvPr>
          <p:cNvSpPr>
            <a:spLocks noGrp="1"/>
          </p:cNvSpPr>
          <p:nvPr>
            <p:ph type="sldNum" sz="quarter" idx="10"/>
          </p:nvPr>
        </p:nvSpPr>
        <p:spPr/>
        <p:txBody>
          <a:bodyPr/>
          <a:lstStyle>
            <a:lvl1pPr>
              <a:defRPr/>
            </a:lvl1pPr>
          </a:lstStyle>
          <a:p>
            <a:fld id="{C7B5D70E-E267-4C8C-8D11-9425F26A577F}" type="slidenum">
              <a:rPr lang="en-US" altLang="en-US"/>
              <a:pPr/>
              <a:t>‹#›</a:t>
            </a:fld>
            <a:endParaRPr lang="en-US" altLang="en-US"/>
          </a:p>
        </p:txBody>
      </p:sp>
    </p:spTree>
    <p:extLst>
      <p:ext uri="{BB962C8B-B14F-4D97-AF65-F5344CB8AC3E}">
        <p14:creationId xmlns:p14="http://schemas.microsoft.com/office/powerpoint/2010/main" val="9276454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7E333-ECE0-1ABC-2846-A316616B97E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B79C7E8-17B3-5FCE-5C74-B4E07F977A3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E227F62-3E23-F68C-5CD4-860A8C3BD6A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Slide Number Placeholder 4">
            <a:extLst>
              <a:ext uri="{FF2B5EF4-FFF2-40B4-BE49-F238E27FC236}">
                <a16:creationId xmlns:a16="http://schemas.microsoft.com/office/drawing/2014/main" id="{2BA91CC4-0F82-0DBA-BFB2-9AE24543C600}"/>
              </a:ext>
            </a:extLst>
          </p:cNvPr>
          <p:cNvSpPr>
            <a:spLocks noGrp="1"/>
          </p:cNvSpPr>
          <p:nvPr>
            <p:ph type="sldNum" sz="quarter" idx="10"/>
          </p:nvPr>
        </p:nvSpPr>
        <p:spPr/>
        <p:txBody>
          <a:bodyPr/>
          <a:lstStyle>
            <a:lvl1pPr>
              <a:defRPr/>
            </a:lvl1pPr>
          </a:lstStyle>
          <a:p>
            <a:fld id="{E0342B93-9A32-479A-A86F-2588D949196D}" type="slidenum">
              <a:rPr lang="en-US" altLang="en-US"/>
              <a:pPr/>
              <a:t>‹#›</a:t>
            </a:fld>
            <a:endParaRPr lang="en-US" altLang="en-US"/>
          </a:p>
        </p:txBody>
      </p:sp>
    </p:spTree>
    <p:extLst>
      <p:ext uri="{BB962C8B-B14F-4D97-AF65-F5344CB8AC3E}">
        <p14:creationId xmlns:p14="http://schemas.microsoft.com/office/powerpoint/2010/main" val="30141496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rgbClr val="FFFFFF"/>
        </a:solidFill>
        <a:effectLst/>
      </p:bgPr>
    </p:bg>
    <p:spTree>
      <p:nvGrpSpPr>
        <p:cNvPr id="1" name=""/>
        <p:cNvGrpSpPr/>
        <p:nvPr/>
      </p:nvGrpSpPr>
      <p:grpSpPr>
        <a:xfrm>
          <a:off x="0" y="0"/>
          <a:ext cx="0" cy="0"/>
          <a:chOff x="0" y="0"/>
          <a:chExt cx="0" cy="0"/>
        </a:xfrm>
      </p:grpSpPr>
      <p:sp>
        <p:nvSpPr>
          <p:cNvPr id="1025" name="Rectangle 1">
            <a:extLst>
              <a:ext uri="{FF2B5EF4-FFF2-40B4-BE49-F238E27FC236}">
                <a16:creationId xmlns:a16="http://schemas.microsoft.com/office/drawing/2014/main" id="{3695BEAA-31F1-AC63-9575-3BC2DDDC3FCF}"/>
              </a:ext>
            </a:extLst>
          </p:cNvPr>
          <p:cNvSpPr>
            <a:spLocks noGrp="1"/>
          </p:cNvSpPr>
          <p:nvPr>
            <p:ph type="title"/>
          </p:nvPr>
        </p:nvSpPr>
        <p:spPr bwMode="auto">
          <a:xfrm>
            <a:off x="838200" y="365125"/>
            <a:ext cx="10515600" cy="13255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45719" tIns="45719" rIns="45719" bIns="45719" numCol="1" anchor="ctr" anchorCtr="0" compatLnSpc="1">
            <a:prstTxWarp prst="textNoShape">
              <a:avLst/>
            </a:prstTxWarp>
          </a:bodyPr>
          <a:lstStyle/>
          <a:p>
            <a:pPr lvl="0"/>
            <a:r>
              <a:rPr lang="en-US" altLang="en-US">
                <a:sym typeface="Calibri Light" panose="020F0302020204030204" pitchFamily="34" charset="0"/>
              </a:rPr>
              <a:t>Click to edit Template title style</a:t>
            </a:r>
          </a:p>
        </p:txBody>
      </p:sp>
      <p:sp>
        <p:nvSpPr>
          <p:cNvPr id="1026" name="Rectangle 2">
            <a:extLst>
              <a:ext uri="{FF2B5EF4-FFF2-40B4-BE49-F238E27FC236}">
                <a16:creationId xmlns:a16="http://schemas.microsoft.com/office/drawing/2014/main" id="{39A92C50-848C-6ED7-DB0E-577E813DAAC9}"/>
              </a:ext>
            </a:extLst>
          </p:cNvPr>
          <p:cNvSpPr>
            <a:spLocks noGrp="1"/>
          </p:cNvSpPr>
          <p:nvPr>
            <p:ph type="body" idx="1"/>
          </p:nvPr>
        </p:nvSpPr>
        <p:spPr bwMode="auto">
          <a:xfrm>
            <a:off x="838200" y="1825625"/>
            <a:ext cx="10515600" cy="43513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45719" tIns="45719" rIns="45719" bIns="45719" numCol="1" anchor="t" anchorCtr="0" compatLnSpc="1">
            <a:prstTxWarp prst="textNoShape">
              <a:avLst/>
            </a:prstTxWarp>
          </a:bodyPr>
          <a:lstStyle/>
          <a:p>
            <a:pPr lvl="0"/>
            <a:r>
              <a:rPr lang="en-US" altLang="en-US">
                <a:sym typeface="Calibri" panose="020F0502020204030204" pitchFamily="34" charset="0"/>
              </a:rPr>
              <a:t>Click to edit Template text styles</a:t>
            </a:r>
          </a:p>
          <a:p>
            <a:pPr lvl="1"/>
            <a:r>
              <a:rPr lang="en-US" altLang="en-US">
                <a:sym typeface="Calibri" panose="020F0502020204030204" pitchFamily="34" charset="0"/>
              </a:rPr>
              <a:t>Second level</a:t>
            </a:r>
          </a:p>
          <a:p>
            <a:pPr lvl="2"/>
            <a:r>
              <a:rPr lang="en-US" altLang="en-US">
                <a:sym typeface="Calibri" panose="020F0502020204030204" pitchFamily="34" charset="0"/>
              </a:rPr>
              <a:t>Third level</a:t>
            </a:r>
          </a:p>
          <a:p>
            <a:pPr lvl="3"/>
            <a:r>
              <a:rPr lang="en-US" altLang="en-US">
                <a:sym typeface="Calibri" panose="020F0502020204030204" pitchFamily="34" charset="0"/>
              </a:rPr>
              <a:t>Fourth level</a:t>
            </a:r>
          </a:p>
          <a:p>
            <a:pPr lvl="4"/>
            <a:r>
              <a:rPr lang="en-US" altLang="en-US">
                <a:sym typeface="Calibri" panose="020F0502020204030204" pitchFamily="34" charset="0"/>
              </a:rPr>
              <a:t>Fifth level</a:t>
            </a:r>
          </a:p>
        </p:txBody>
      </p:sp>
      <p:sp>
        <p:nvSpPr>
          <p:cNvPr id="1027" name="Rectangle 3">
            <a:extLst>
              <a:ext uri="{FF2B5EF4-FFF2-40B4-BE49-F238E27FC236}">
                <a16:creationId xmlns:a16="http://schemas.microsoft.com/office/drawing/2014/main" id="{2785D529-D66F-2A13-B560-6030E4B76469}"/>
              </a:ext>
            </a:extLst>
          </p:cNvPr>
          <p:cNvSpPr>
            <a:spLocks noGrp="1"/>
          </p:cNvSpPr>
          <p:nvPr>
            <p:ph type="sldNum" sz="quarter" idx="2"/>
          </p:nvPr>
        </p:nvSpPr>
        <p:spPr bwMode="auto">
          <a:xfrm>
            <a:off x="11095038" y="6413500"/>
            <a:ext cx="258762" cy="2492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45719" tIns="45719" rIns="45719" bIns="45719" numCol="1" anchor="ctr" anchorCtr="0" compatLnSpc="1">
            <a:prstTxWarp prst="textNoShape">
              <a:avLst/>
            </a:prstTxWarp>
          </a:bodyPr>
          <a:lstStyle>
            <a:lvl1pPr algn="r">
              <a:defRPr sz="1200">
                <a:solidFill>
                  <a:srgbClr val="888888"/>
                </a:solidFill>
                <a:latin typeface="+mn-lt"/>
                <a:ea typeface="+mn-ea"/>
                <a:cs typeface="+mn-cs"/>
                <a:sym typeface="Calibri" panose="020F0502020204030204" pitchFamily="34" charset="0"/>
              </a:defRPr>
            </a:lvl1pPr>
          </a:lstStyle>
          <a:p>
            <a:fld id="{C9A401B4-6D99-442D-A378-8C3E46881914}"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rtl="0" fontAlgn="base" hangingPunct="0">
        <a:lnSpc>
          <a:spcPct val="90000"/>
        </a:lnSpc>
        <a:spcBef>
          <a:spcPct val="0"/>
        </a:spcBef>
        <a:spcAft>
          <a:spcPct val="0"/>
        </a:spcAft>
        <a:defRPr sz="4400" kern="1200">
          <a:solidFill>
            <a:srgbClr val="000000"/>
          </a:solidFill>
          <a:latin typeface="+mj-lt"/>
          <a:ea typeface="+mj-ea"/>
          <a:cs typeface="+mj-cs"/>
          <a:sym typeface="Calibri Light" panose="020F0302020204030204" pitchFamily="34" charset="0"/>
        </a:defRPr>
      </a:lvl1pPr>
      <a:lvl2pPr algn="l" rtl="0" fontAlgn="base" hangingPunct="0">
        <a:lnSpc>
          <a:spcPct val="90000"/>
        </a:lnSpc>
        <a:spcBef>
          <a:spcPct val="0"/>
        </a:spcBef>
        <a:spcAft>
          <a:spcPct val="0"/>
        </a:spcAft>
        <a:defRPr sz="4400">
          <a:solidFill>
            <a:srgbClr val="000000"/>
          </a:solidFill>
          <a:latin typeface="Calibri Light" panose="020F0302020204030204" pitchFamily="34" charset="0"/>
          <a:ea typeface="Calibri Light" panose="020F0302020204030204" pitchFamily="34" charset="0"/>
          <a:cs typeface="Calibri Light" panose="020F0302020204030204" pitchFamily="34" charset="0"/>
          <a:sym typeface="Calibri Light" panose="020F0302020204030204" pitchFamily="34" charset="0"/>
        </a:defRPr>
      </a:lvl2pPr>
      <a:lvl3pPr algn="l" rtl="0" fontAlgn="base" hangingPunct="0">
        <a:lnSpc>
          <a:spcPct val="90000"/>
        </a:lnSpc>
        <a:spcBef>
          <a:spcPct val="0"/>
        </a:spcBef>
        <a:spcAft>
          <a:spcPct val="0"/>
        </a:spcAft>
        <a:defRPr sz="4400">
          <a:solidFill>
            <a:srgbClr val="000000"/>
          </a:solidFill>
          <a:latin typeface="Calibri Light" panose="020F0302020204030204" pitchFamily="34" charset="0"/>
          <a:ea typeface="Calibri Light" panose="020F0302020204030204" pitchFamily="34" charset="0"/>
          <a:cs typeface="Calibri Light" panose="020F0302020204030204" pitchFamily="34" charset="0"/>
          <a:sym typeface="Calibri Light" panose="020F0302020204030204" pitchFamily="34" charset="0"/>
        </a:defRPr>
      </a:lvl3pPr>
      <a:lvl4pPr algn="l" rtl="0" fontAlgn="base" hangingPunct="0">
        <a:lnSpc>
          <a:spcPct val="90000"/>
        </a:lnSpc>
        <a:spcBef>
          <a:spcPct val="0"/>
        </a:spcBef>
        <a:spcAft>
          <a:spcPct val="0"/>
        </a:spcAft>
        <a:defRPr sz="4400">
          <a:solidFill>
            <a:srgbClr val="000000"/>
          </a:solidFill>
          <a:latin typeface="Calibri Light" panose="020F0302020204030204" pitchFamily="34" charset="0"/>
          <a:ea typeface="Calibri Light" panose="020F0302020204030204" pitchFamily="34" charset="0"/>
          <a:cs typeface="Calibri Light" panose="020F0302020204030204" pitchFamily="34" charset="0"/>
          <a:sym typeface="Calibri Light" panose="020F0302020204030204" pitchFamily="34" charset="0"/>
        </a:defRPr>
      </a:lvl4pPr>
      <a:lvl5pPr algn="l" rtl="0" fontAlgn="base" hangingPunct="0">
        <a:lnSpc>
          <a:spcPct val="90000"/>
        </a:lnSpc>
        <a:spcBef>
          <a:spcPct val="0"/>
        </a:spcBef>
        <a:spcAft>
          <a:spcPct val="0"/>
        </a:spcAft>
        <a:defRPr sz="4400">
          <a:solidFill>
            <a:srgbClr val="000000"/>
          </a:solidFill>
          <a:latin typeface="Calibri Light" panose="020F0302020204030204" pitchFamily="34" charset="0"/>
          <a:ea typeface="Calibri Light" panose="020F0302020204030204" pitchFamily="34" charset="0"/>
          <a:cs typeface="Calibri Light" panose="020F0302020204030204" pitchFamily="34" charset="0"/>
          <a:sym typeface="Calibri Light" panose="020F0302020204030204" pitchFamily="34" charset="0"/>
        </a:defRPr>
      </a:lvl5pPr>
      <a:lvl6pPr marL="457200" algn="l" rtl="0" fontAlgn="base" hangingPunct="0">
        <a:lnSpc>
          <a:spcPct val="90000"/>
        </a:lnSpc>
        <a:spcBef>
          <a:spcPct val="0"/>
        </a:spcBef>
        <a:spcAft>
          <a:spcPct val="0"/>
        </a:spcAft>
        <a:defRPr sz="4400">
          <a:solidFill>
            <a:srgbClr val="000000"/>
          </a:solidFill>
          <a:latin typeface="Calibri Light" panose="020F0302020204030204" pitchFamily="34" charset="0"/>
          <a:ea typeface="Calibri Light" panose="020F0302020204030204" pitchFamily="34" charset="0"/>
          <a:cs typeface="Calibri Light" panose="020F0302020204030204" pitchFamily="34" charset="0"/>
          <a:sym typeface="Calibri Light" panose="020F0302020204030204" pitchFamily="34" charset="0"/>
        </a:defRPr>
      </a:lvl6pPr>
      <a:lvl7pPr marL="914400" algn="l" rtl="0" fontAlgn="base" hangingPunct="0">
        <a:lnSpc>
          <a:spcPct val="90000"/>
        </a:lnSpc>
        <a:spcBef>
          <a:spcPct val="0"/>
        </a:spcBef>
        <a:spcAft>
          <a:spcPct val="0"/>
        </a:spcAft>
        <a:defRPr sz="4400">
          <a:solidFill>
            <a:srgbClr val="000000"/>
          </a:solidFill>
          <a:latin typeface="Calibri Light" panose="020F0302020204030204" pitchFamily="34" charset="0"/>
          <a:ea typeface="Calibri Light" panose="020F0302020204030204" pitchFamily="34" charset="0"/>
          <a:cs typeface="Calibri Light" panose="020F0302020204030204" pitchFamily="34" charset="0"/>
          <a:sym typeface="Calibri Light" panose="020F0302020204030204" pitchFamily="34" charset="0"/>
        </a:defRPr>
      </a:lvl7pPr>
      <a:lvl8pPr marL="1371600" algn="l" rtl="0" fontAlgn="base" hangingPunct="0">
        <a:lnSpc>
          <a:spcPct val="90000"/>
        </a:lnSpc>
        <a:spcBef>
          <a:spcPct val="0"/>
        </a:spcBef>
        <a:spcAft>
          <a:spcPct val="0"/>
        </a:spcAft>
        <a:defRPr sz="4400">
          <a:solidFill>
            <a:srgbClr val="000000"/>
          </a:solidFill>
          <a:latin typeface="Calibri Light" panose="020F0302020204030204" pitchFamily="34" charset="0"/>
          <a:ea typeface="Calibri Light" panose="020F0302020204030204" pitchFamily="34" charset="0"/>
          <a:cs typeface="Calibri Light" panose="020F0302020204030204" pitchFamily="34" charset="0"/>
          <a:sym typeface="Calibri Light" panose="020F0302020204030204" pitchFamily="34" charset="0"/>
        </a:defRPr>
      </a:lvl8pPr>
      <a:lvl9pPr marL="1828800" algn="l" rtl="0" fontAlgn="base" hangingPunct="0">
        <a:lnSpc>
          <a:spcPct val="90000"/>
        </a:lnSpc>
        <a:spcBef>
          <a:spcPct val="0"/>
        </a:spcBef>
        <a:spcAft>
          <a:spcPct val="0"/>
        </a:spcAft>
        <a:defRPr sz="4400">
          <a:solidFill>
            <a:srgbClr val="000000"/>
          </a:solidFill>
          <a:latin typeface="Calibri Light" panose="020F0302020204030204" pitchFamily="34" charset="0"/>
          <a:ea typeface="Calibri Light" panose="020F0302020204030204" pitchFamily="34" charset="0"/>
          <a:cs typeface="Calibri Light" panose="020F0302020204030204" pitchFamily="34" charset="0"/>
          <a:sym typeface="Calibri Light" panose="020F0302020204030204" pitchFamily="34" charset="0"/>
        </a:defRPr>
      </a:lvl9pPr>
    </p:titleStyle>
    <p:bodyStyle>
      <a:lvl1pPr marL="228600" indent="-228600" algn="l" rtl="0" fontAlgn="base" hangingPunct="0">
        <a:lnSpc>
          <a:spcPct val="90000"/>
        </a:lnSpc>
        <a:spcBef>
          <a:spcPts val="1000"/>
        </a:spcBef>
        <a:spcAft>
          <a:spcPct val="0"/>
        </a:spcAft>
        <a:buSzPct val="100000"/>
        <a:buFont typeface="Arial" panose="020B0604020202020204" pitchFamily="34" charset="0"/>
        <a:buChar char="•"/>
        <a:defRPr sz="2800" kern="1200">
          <a:solidFill>
            <a:srgbClr val="000000"/>
          </a:solidFill>
          <a:latin typeface="+mn-lt"/>
          <a:ea typeface="+mn-ea"/>
          <a:cs typeface="+mn-cs"/>
          <a:sym typeface="Calibri" panose="020F0502020204030204" pitchFamily="34" charset="0"/>
        </a:defRPr>
      </a:lvl1pPr>
      <a:lvl2pPr marL="723900" indent="-266700" algn="l" rtl="0" fontAlgn="base" hangingPunct="0">
        <a:lnSpc>
          <a:spcPct val="90000"/>
        </a:lnSpc>
        <a:spcBef>
          <a:spcPts val="1000"/>
        </a:spcBef>
        <a:spcAft>
          <a:spcPct val="0"/>
        </a:spcAft>
        <a:buSzPct val="100000"/>
        <a:buFont typeface="Arial" panose="020B0604020202020204" pitchFamily="34" charset="0"/>
        <a:buChar char="•"/>
        <a:defRPr sz="2800" kern="1200">
          <a:solidFill>
            <a:srgbClr val="000000"/>
          </a:solidFill>
          <a:latin typeface="+mn-lt"/>
          <a:ea typeface="+mn-ea"/>
          <a:cs typeface="+mn-cs"/>
          <a:sym typeface="Calibri" panose="020F0502020204030204" pitchFamily="34" charset="0"/>
        </a:defRPr>
      </a:lvl2pPr>
      <a:lvl3pPr marL="1233488" indent="-319088" algn="l" rtl="0" fontAlgn="base" hangingPunct="0">
        <a:lnSpc>
          <a:spcPct val="90000"/>
        </a:lnSpc>
        <a:spcBef>
          <a:spcPts val="1000"/>
        </a:spcBef>
        <a:spcAft>
          <a:spcPct val="0"/>
        </a:spcAft>
        <a:buSzPct val="100000"/>
        <a:buFont typeface="Arial" panose="020B0604020202020204" pitchFamily="34" charset="0"/>
        <a:buChar char="•"/>
        <a:defRPr sz="2800" kern="1200">
          <a:solidFill>
            <a:srgbClr val="000000"/>
          </a:solidFill>
          <a:latin typeface="+mn-lt"/>
          <a:ea typeface="+mn-ea"/>
          <a:cs typeface="+mn-cs"/>
          <a:sym typeface="Calibri" panose="020F0502020204030204" pitchFamily="34" charset="0"/>
        </a:defRPr>
      </a:lvl3pPr>
      <a:lvl4pPr marL="1727200" indent="-355600" algn="l" rtl="0" fontAlgn="base" hangingPunct="0">
        <a:lnSpc>
          <a:spcPct val="90000"/>
        </a:lnSpc>
        <a:spcBef>
          <a:spcPts val="1000"/>
        </a:spcBef>
        <a:spcAft>
          <a:spcPct val="0"/>
        </a:spcAft>
        <a:buSzPct val="100000"/>
        <a:buFont typeface="Arial" panose="020B0604020202020204" pitchFamily="34" charset="0"/>
        <a:buChar char="•"/>
        <a:defRPr sz="2800" kern="1200">
          <a:solidFill>
            <a:srgbClr val="000000"/>
          </a:solidFill>
          <a:latin typeface="+mn-lt"/>
          <a:ea typeface="+mn-ea"/>
          <a:cs typeface="+mn-cs"/>
          <a:sym typeface="Calibri" panose="020F0502020204030204" pitchFamily="34" charset="0"/>
        </a:defRPr>
      </a:lvl4pPr>
      <a:lvl5pPr marL="2184400" indent="-355600" algn="l" rtl="0" fontAlgn="base" hangingPunct="0">
        <a:lnSpc>
          <a:spcPct val="90000"/>
        </a:lnSpc>
        <a:spcBef>
          <a:spcPts val="1000"/>
        </a:spcBef>
        <a:spcAft>
          <a:spcPct val="0"/>
        </a:spcAft>
        <a:buSzPct val="100000"/>
        <a:buFont typeface="Arial" panose="020B0604020202020204" pitchFamily="34" charset="0"/>
        <a:buChar char="•"/>
        <a:defRPr sz="2800" kern="1200">
          <a:solidFill>
            <a:srgbClr val="000000"/>
          </a:solidFill>
          <a:latin typeface="+mn-lt"/>
          <a:ea typeface="+mn-ea"/>
          <a:cs typeface="+mn-cs"/>
          <a:sym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3" name="Rectangle 1" descr="Rectangle 116">
            <a:extLst>
              <a:ext uri="{FF2B5EF4-FFF2-40B4-BE49-F238E27FC236}">
                <a16:creationId xmlns:a16="http://schemas.microsoft.com/office/drawing/2014/main" id="{D3F4796D-A92A-638F-84CB-7DE6708ACFB8}"/>
              </a:ext>
            </a:extLst>
          </p:cNvPr>
          <p:cNvSpPr>
            <a:spLocks/>
          </p:cNvSpPr>
          <p:nvPr/>
        </p:nvSpPr>
        <p:spPr bwMode="auto">
          <a:xfrm>
            <a:off x="0" y="0"/>
            <a:ext cx="12188825" cy="6858000"/>
          </a:xfrm>
          <a:prstGeom prst="rect">
            <a:avLst/>
          </a:pr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19" tIns="45719" rIns="45719" bIns="45719" anchor="ctr"/>
          <a:lstStyle/>
          <a:p>
            <a:pPr algn="ctr"/>
            <a:endParaRPr lang="en-US" altLang="en-US">
              <a:solidFill>
                <a:srgbClr val="FFFFFF"/>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sp>
        <p:nvSpPr>
          <p:cNvPr id="3074" name="Rectangle 2" descr="Title 1">
            <a:extLst>
              <a:ext uri="{FF2B5EF4-FFF2-40B4-BE49-F238E27FC236}">
                <a16:creationId xmlns:a16="http://schemas.microsoft.com/office/drawing/2014/main" id="{77F4069C-F4DD-9C36-C19C-36FC9F4928A8}"/>
              </a:ext>
            </a:extLst>
          </p:cNvPr>
          <p:cNvSpPr>
            <a:spLocks noGrp="1" noChangeArrowheads="1"/>
          </p:cNvSpPr>
          <p:nvPr>
            <p:ph type="ctrTitle"/>
          </p:nvPr>
        </p:nvSpPr>
        <p:spPr>
          <a:xfrm>
            <a:off x="4652963" y="639763"/>
            <a:ext cx="6894512" cy="3565525"/>
          </a:xfrm>
        </p:spPr>
        <p:txBody>
          <a:bodyPr/>
          <a:lstStyle/>
          <a:p>
            <a:pPr algn="l"/>
            <a:br>
              <a:rPr lang="en-US" altLang="en-US" sz="6600"/>
            </a:br>
            <a:r>
              <a:rPr lang="en-US" altLang="en-US" sz="6600"/>
              <a:t>Backorder Prediction</a:t>
            </a:r>
          </a:p>
        </p:txBody>
      </p:sp>
      <p:sp>
        <p:nvSpPr>
          <p:cNvPr id="3075" name="Rectangle 3" descr="Subtitle 2">
            <a:extLst>
              <a:ext uri="{FF2B5EF4-FFF2-40B4-BE49-F238E27FC236}">
                <a16:creationId xmlns:a16="http://schemas.microsoft.com/office/drawing/2014/main" id="{C0AA9AC3-D925-C537-B9B3-ACB663739304}"/>
              </a:ext>
            </a:extLst>
          </p:cNvPr>
          <p:cNvSpPr>
            <a:spLocks noGrp="1" noChangeArrowheads="1"/>
          </p:cNvSpPr>
          <p:nvPr>
            <p:ph type="subTitle" sz="quarter" idx="1"/>
          </p:nvPr>
        </p:nvSpPr>
        <p:spPr>
          <a:xfrm>
            <a:off x="4652963" y="4635500"/>
            <a:ext cx="6894512" cy="1573213"/>
          </a:xfrm>
        </p:spPr>
        <p:txBody>
          <a:bodyPr/>
          <a:lstStyle/>
          <a:p>
            <a:pPr algn="l">
              <a:buSzTx/>
              <a:buFontTx/>
              <a:buNone/>
            </a:pPr>
            <a:r>
              <a:rPr lang="en-US" altLang="en-US" sz="2000" b="1" dirty="0"/>
              <a:t>By,</a:t>
            </a:r>
          </a:p>
          <a:p>
            <a:pPr algn="l">
              <a:buSzTx/>
              <a:buFontTx/>
              <a:buNone/>
            </a:pPr>
            <a:r>
              <a:rPr lang="en-US" altLang="en-US" sz="2000" b="1" dirty="0"/>
              <a:t>1. Pradyoth Singenahalli P	rabhu</a:t>
            </a:r>
          </a:p>
          <a:p>
            <a:pPr algn="l">
              <a:buSzTx/>
              <a:buFontTx/>
              <a:buNone/>
            </a:pPr>
            <a:r>
              <a:rPr lang="en-US" altLang="en-US" sz="2000" b="1" dirty="0"/>
              <a:t>2. Varun W R</a:t>
            </a:r>
          </a:p>
          <a:p>
            <a:pPr algn="l">
              <a:buSzTx/>
              <a:buFontTx/>
              <a:buNone/>
            </a:pPr>
            <a:r>
              <a:rPr lang="en-US" altLang="en-US" sz="2000" b="1" dirty="0"/>
              <a:t>3. Bharath Anand</a:t>
            </a:r>
          </a:p>
        </p:txBody>
      </p:sp>
      <p:pic>
        <p:nvPicPr>
          <p:cNvPr id="3076" name="Picture 4" descr="Picture 112">
            <a:extLst>
              <a:ext uri="{FF2B5EF4-FFF2-40B4-BE49-F238E27FC236}">
                <a16:creationId xmlns:a16="http://schemas.microsoft.com/office/drawing/2014/main" id="{004E87CA-1724-4013-0ECB-536AEF9390D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4049713" cy="6858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nvGrpSpPr>
          <p:cNvPr id="3077" name="Group 5">
            <a:extLst>
              <a:ext uri="{FF2B5EF4-FFF2-40B4-BE49-F238E27FC236}">
                <a16:creationId xmlns:a16="http://schemas.microsoft.com/office/drawing/2014/main" id="{AAC3A080-ED81-A37B-A0A5-DAE55DA19DA0}"/>
              </a:ext>
            </a:extLst>
          </p:cNvPr>
          <p:cNvGrpSpPr>
            <a:grpSpLocks/>
          </p:cNvGrpSpPr>
          <p:nvPr/>
        </p:nvGrpSpPr>
        <p:grpSpPr bwMode="auto">
          <a:xfrm>
            <a:off x="4652963" y="4395788"/>
            <a:ext cx="4243387" cy="49212"/>
            <a:chOff x="0" y="0"/>
            <a:chExt cx="4243810" cy="49563"/>
          </a:xfrm>
        </p:grpSpPr>
        <p:sp>
          <p:nvSpPr>
            <p:cNvPr id="3078" name="AutoShape 6" descr="Shape">
              <a:extLst>
                <a:ext uri="{FF2B5EF4-FFF2-40B4-BE49-F238E27FC236}">
                  <a16:creationId xmlns:a16="http://schemas.microsoft.com/office/drawing/2014/main" id="{C92D872C-85BD-8F25-6A24-97DB40299781}"/>
                </a:ext>
              </a:extLst>
            </p:cNvPr>
            <p:cNvSpPr>
              <a:spLocks/>
            </p:cNvSpPr>
            <p:nvPr/>
          </p:nvSpPr>
          <p:spPr bwMode="auto">
            <a:xfrm>
              <a:off x="0" y="1878"/>
              <a:ext cx="4243810" cy="47685"/>
            </a:xfrm>
            <a:custGeom>
              <a:avLst/>
              <a:gdLst>
                <a:gd name="T0" fmla="+- 0 10799 1"/>
                <a:gd name="T1" fmla="*/ T0 w 21597"/>
                <a:gd name="T2" fmla="+- 0 11830 5021"/>
                <a:gd name="T3" fmla="*/ 11830 h 13619"/>
                <a:gd name="T4" fmla="+- 0 10799 1"/>
                <a:gd name="T5" fmla="*/ T4 w 21597"/>
                <a:gd name="T6" fmla="+- 0 11830 5021"/>
                <a:gd name="T7" fmla="*/ 11830 h 13619"/>
                <a:gd name="T8" fmla="+- 0 10799 1"/>
                <a:gd name="T9" fmla="*/ T8 w 21597"/>
                <a:gd name="T10" fmla="+- 0 11830 5021"/>
                <a:gd name="T11" fmla="*/ 11830 h 13619"/>
                <a:gd name="T12" fmla="+- 0 10799 1"/>
                <a:gd name="T13" fmla="*/ T12 w 21597"/>
                <a:gd name="T14" fmla="+- 0 11830 5021"/>
                <a:gd name="T15" fmla="*/ 11830 h 13619"/>
              </a:gdLst>
              <a:ahLst/>
              <a:cxnLst>
                <a:cxn ang="0">
                  <a:pos x="T1" y="T3"/>
                </a:cxn>
                <a:cxn ang="0">
                  <a:pos x="T5" y="T7"/>
                </a:cxn>
                <a:cxn ang="0">
                  <a:pos x="T9" y="T11"/>
                </a:cxn>
                <a:cxn ang="0">
                  <a:pos x="T13" y="T15"/>
                </a:cxn>
              </a:cxnLst>
              <a:rect l="0" t="0" r="r" b="b"/>
              <a:pathLst>
                <a:path w="21597" h="13619">
                  <a:moveTo>
                    <a:pt x="3" y="3110"/>
                  </a:moveTo>
                  <a:cubicBezTo>
                    <a:pt x="1325" y="-894"/>
                    <a:pt x="1818" y="-1176"/>
                    <a:pt x="2656" y="3110"/>
                  </a:cubicBezTo>
                  <a:cubicBezTo>
                    <a:pt x="3494" y="7396"/>
                    <a:pt x="4511" y="4586"/>
                    <a:pt x="6172" y="3110"/>
                  </a:cubicBezTo>
                  <a:cubicBezTo>
                    <a:pt x="7834" y="1634"/>
                    <a:pt x="7428" y="5381"/>
                    <a:pt x="8609" y="3110"/>
                  </a:cubicBezTo>
                  <a:cubicBezTo>
                    <a:pt x="9791" y="839"/>
                    <a:pt x="10109" y="-1547"/>
                    <a:pt x="11046" y="3110"/>
                  </a:cubicBezTo>
                  <a:cubicBezTo>
                    <a:pt x="11983" y="7767"/>
                    <a:pt x="13403" y="2328"/>
                    <a:pt x="14131" y="3110"/>
                  </a:cubicBezTo>
                  <a:cubicBezTo>
                    <a:pt x="14858" y="3892"/>
                    <a:pt x="15844" y="-1369"/>
                    <a:pt x="16999" y="3110"/>
                  </a:cubicBezTo>
                  <a:cubicBezTo>
                    <a:pt x="18155" y="7589"/>
                    <a:pt x="20438" y="-5021"/>
                    <a:pt x="21596" y="3110"/>
                  </a:cubicBezTo>
                  <a:cubicBezTo>
                    <a:pt x="21599" y="5290"/>
                    <a:pt x="21593" y="5967"/>
                    <a:pt x="21596" y="8334"/>
                  </a:cubicBezTo>
                  <a:cubicBezTo>
                    <a:pt x="19978" y="7761"/>
                    <a:pt x="19069" y="2594"/>
                    <a:pt x="18079" y="8334"/>
                  </a:cubicBezTo>
                  <a:cubicBezTo>
                    <a:pt x="17089" y="14073"/>
                    <a:pt x="15914" y="16579"/>
                    <a:pt x="14563" y="8334"/>
                  </a:cubicBezTo>
                  <a:cubicBezTo>
                    <a:pt x="13211" y="88"/>
                    <a:pt x="13095" y="6378"/>
                    <a:pt x="11694" y="8334"/>
                  </a:cubicBezTo>
                  <a:cubicBezTo>
                    <a:pt x="10293" y="10289"/>
                    <a:pt x="9759" y="12707"/>
                    <a:pt x="8825" y="8334"/>
                  </a:cubicBezTo>
                  <a:cubicBezTo>
                    <a:pt x="7892" y="3960"/>
                    <a:pt x="7191" y="11078"/>
                    <a:pt x="6172" y="8334"/>
                  </a:cubicBezTo>
                  <a:cubicBezTo>
                    <a:pt x="5154" y="5589"/>
                    <a:pt x="4657" y="7068"/>
                    <a:pt x="3304" y="8334"/>
                  </a:cubicBezTo>
                  <a:cubicBezTo>
                    <a:pt x="1951" y="9599"/>
                    <a:pt x="1192" y="14347"/>
                    <a:pt x="3" y="8334"/>
                  </a:cubicBezTo>
                  <a:cubicBezTo>
                    <a:pt x="-1" y="7012"/>
                    <a:pt x="-1" y="5535"/>
                    <a:pt x="3" y="3110"/>
                  </a:cubicBezTo>
                  <a:close/>
                </a:path>
              </a:pathLst>
            </a:custGeom>
            <a:solidFill>
              <a:schemeClr val="accent2"/>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19" tIns="45719" rIns="45719" bIns="45719" anchor="ctr"/>
            <a:lstStyle/>
            <a:p>
              <a:pPr algn="ctr"/>
              <a:endParaRPr lang="en-US" altLang="en-US">
                <a:solidFill>
                  <a:srgbClr val="FFFFFF"/>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sp>
          <p:nvSpPr>
            <p:cNvPr id="3079" name="AutoShape 7" descr="Shape">
              <a:extLst>
                <a:ext uri="{FF2B5EF4-FFF2-40B4-BE49-F238E27FC236}">
                  <a16:creationId xmlns:a16="http://schemas.microsoft.com/office/drawing/2014/main" id="{FA38F65D-DBBB-31DF-FFDA-14EE63CF4C8E}"/>
                </a:ext>
              </a:extLst>
            </p:cNvPr>
            <p:cNvSpPr>
              <a:spLocks/>
            </p:cNvSpPr>
            <p:nvPr/>
          </p:nvSpPr>
          <p:spPr bwMode="auto">
            <a:xfrm>
              <a:off x="349" y="0"/>
              <a:ext cx="4243032" cy="47903"/>
            </a:xfrm>
            <a:custGeom>
              <a:avLst/>
              <a:gdLst>
                <a:gd name="T0" fmla="+- 0 10800 1"/>
                <a:gd name="T1" fmla="*/ T0 w 21598"/>
                <a:gd name="T2" fmla="+- 0 11942 5585"/>
                <a:gd name="T3" fmla="*/ 11942 h 12714"/>
                <a:gd name="T4" fmla="+- 0 10800 1"/>
                <a:gd name="T5" fmla="*/ T4 w 21598"/>
                <a:gd name="T6" fmla="+- 0 11942 5585"/>
                <a:gd name="T7" fmla="*/ 11942 h 12714"/>
                <a:gd name="T8" fmla="+- 0 10800 1"/>
                <a:gd name="T9" fmla="*/ T8 w 21598"/>
                <a:gd name="T10" fmla="+- 0 11942 5585"/>
                <a:gd name="T11" fmla="*/ 11942 h 12714"/>
                <a:gd name="T12" fmla="+- 0 10800 1"/>
                <a:gd name="T13" fmla="*/ T12 w 21598"/>
                <a:gd name="T14" fmla="+- 0 11942 5585"/>
                <a:gd name="T15" fmla="*/ 11942 h 12714"/>
              </a:gdLst>
              <a:ahLst/>
              <a:cxnLst>
                <a:cxn ang="0">
                  <a:pos x="T1" y="T3"/>
                </a:cxn>
                <a:cxn ang="0">
                  <a:pos x="T5" y="T7"/>
                </a:cxn>
                <a:cxn ang="0">
                  <a:pos x="T9" y="T11"/>
                </a:cxn>
                <a:cxn ang="0">
                  <a:pos x="T13" y="T15"/>
                </a:cxn>
              </a:cxnLst>
              <a:rect l="0" t="0" r="r" b="b"/>
              <a:pathLst>
                <a:path w="21598" h="12714">
                  <a:moveTo>
                    <a:pt x="1" y="3389"/>
                  </a:moveTo>
                  <a:cubicBezTo>
                    <a:pt x="1273" y="3779"/>
                    <a:pt x="1935" y="-4427"/>
                    <a:pt x="3518" y="3389"/>
                  </a:cubicBezTo>
                  <a:cubicBezTo>
                    <a:pt x="5102" y="11204"/>
                    <a:pt x="5201" y="8034"/>
                    <a:pt x="6172" y="3389"/>
                  </a:cubicBezTo>
                  <a:cubicBezTo>
                    <a:pt x="7142" y="-1257"/>
                    <a:pt x="8546" y="4818"/>
                    <a:pt x="9473" y="3389"/>
                  </a:cubicBezTo>
                  <a:cubicBezTo>
                    <a:pt x="10399" y="1959"/>
                    <a:pt x="11431" y="-2558"/>
                    <a:pt x="12342" y="3389"/>
                  </a:cubicBezTo>
                  <a:cubicBezTo>
                    <a:pt x="13252" y="9335"/>
                    <a:pt x="14712" y="12362"/>
                    <a:pt x="15859" y="3389"/>
                  </a:cubicBezTo>
                  <a:cubicBezTo>
                    <a:pt x="17006" y="-5585"/>
                    <a:pt x="17451" y="8333"/>
                    <a:pt x="18512" y="3389"/>
                  </a:cubicBezTo>
                  <a:cubicBezTo>
                    <a:pt x="19573" y="-1556"/>
                    <a:pt x="20915" y="4859"/>
                    <a:pt x="21597" y="3389"/>
                  </a:cubicBezTo>
                  <a:cubicBezTo>
                    <a:pt x="21594" y="4493"/>
                    <a:pt x="21599" y="6138"/>
                    <a:pt x="21597" y="8243"/>
                  </a:cubicBezTo>
                  <a:cubicBezTo>
                    <a:pt x="20939" y="12078"/>
                    <a:pt x="19182" y="16015"/>
                    <a:pt x="18512" y="8243"/>
                  </a:cubicBezTo>
                  <a:cubicBezTo>
                    <a:pt x="17842" y="471"/>
                    <a:pt x="16769" y="2064"/>
                    <a:pt x="15427" y="8243"/>
                  </a:cubicBezTo>
                  <a:cubicBezTo>
                    <a:pt x="14085" y="14422"/>
                    <a:pt x="13486" y="8956"/>
                    <a:pt x="12558" y="8243"/>
                  </a:cubicBezTo>
                  <a:cubicBezTo>
                    <a:pt x="11629" y="7530"/>
                    <a:pt x="10951" y="3695"/>
                    <a:pt x="10121" y="8243"/>
                  </a:cubicBezTo>
                  <a:cubicBezTo>
                    <a:pt x="9290" y="12791"/>
                    <a:pt x="8610" y="5848"/>
                    <a:pt x="7467" y="8243"/>
                  </a:cubicBezTo>
                  <a:cubicBezTo>
                    <a:pt x="6324" y="10638"/>
                    <a:pt x="5123" y="13105"/>
                    <a:pt x="4382" y="8243"/>
                  </a:cubicBezTo>
                  <a:cubicBezTo>
                    <a:pt x="3642" y="3381"/>
                    <a:pt x="1237" y="15742"/>
                    <a:pt x="1" y="8243"/>
                  </a:cubicBezTo>
                  <a:cubicBezTo>
                    <a:pt x="0" y="6436"/>
                    <a:pt x="-1" y="4767"/>
                    <a:pt x="1" y="3389"/>
                  </a:cubicBezTo>
                  <a:close/>
                </a:path>
              </a:pathLst>
            </a:custGeom>
            <a:noFill/>
            <a:ln w="44450" cap="rnd" cmpd="sng">
              <a:solidFill>
                <a:schemeClr val="accent2"/>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19" tIns="45719" rIns="45719" bIns="45719" anchor="ctr"/>
            <a:lstStyle/>
            <a:p>
              <a:pPr algn="ctr"/>
              <a:endParaRPr lang="en-US" altLang="en-US">
                <a:solidFill>
                  <a:srgbClr val="FFFFFF"/>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gr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Rectangle 1" descr="Rectangle 1032">
            <a:extLst>
              <a:ext uri="{FF2B5EF4-FFF2-40B4-BE49-F238E27FC236}">
                <a16:creationId xmlns:a16="http://schemas.microsoft.com/office/drawing/2014/main" id="{17B9BBE8-249D-E8C3-554D-E68F2AA9182F}"/>
              </a:ext>
            </a:extLst>
          </p:cNvPr>
          <p:cNvSpPr>
            <a:spLocks/>
          </p:cNvSpPr>
          <p:nvPr/>
        </p:nvSpPr>
        <p:spPr bwMode="auto">
          <a:xfrm>
            <a:off x="0" y="0"/>
            <a:ext cx="12188825" cy="6858000"/>
          </a:xfrm>
          <a:prstGeom prst="rect">
            <a:avLst/>
          </a:pr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19" tIns="45719" rIns="45719" bIns="45719" anchor="ctr"/>
          <a:lstStyle/>
          <a:p>
            <a:pPr algn="ctr"/>
            <a:endParaRPr lang="en-US" altLang="en-US">
              <a:solidFill>
                <a:srgbClr val="FFFFFF"/>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sp>
        <p:nvSpPr>
          <p:cNvPr id="12290" name="Rectangle 2" descr="Title 1">
            <a:extLst>
              <a:ext uri="{FF2B5EF4-FFF2-40B4-BE49-F238E27FC236}">
                <a16:creationId xmlns:a16="http://schemas.microsoft.com/office/drawing/2014/main" id="{AC4FEB60-B400-6D93-5C65-42C06E4A7A6E}"/>
              </a:ext>
            </a:extLst>
          </p:cNvPr>
          <p:cNvSpPr>
            <a:spLocks noGrp="1" noChangeArrowheads="1"/>
          </p:cNvSpPr>
          <p:nvPr>
            <p:ph type="title"/>
          </p:nvPr>
        </p:nvSpPr>
        <p:spPr>
          <a:xfrm>
            <a:off x="638175" y="457200"/>
            <a:ext cx="10909300" cy="1368425"/>
          </a:xfrm>
        </p:spPr>
        <p:txBody>
          <a:bodyPr/>
          <a:lstStyle/>
          <a:p>
            <a:pPr algn="ctr"/>
            <a:r>
              <a:rPr lang="en-US" altLang="en-US" sz="6600" dirty="0"/>
              <a:t>Results (UI Part)</a:t>
            </a:r>
          </a:p>
        </p:txBody>
      </p:sp>
      <p:grpSp>
        <p:nvGrpSpPr>
          <p:cNvPr id="12291" name="Group 3">
            <a:extLst>
              <a:ext uri="{FF2B5EF4-FFF2-40B4-BE49-F238E27FC236}">
                <a16:creationId xmlns:a16="http://schemas.microsoft.com/office/drawing/2014/main" id="{D90221AE-3142-001E-1041-139F0ADEF09C}"/>
              </a:ext>
            </a:extLst>
          </p:cNvPr>
          <p:cNvGrpSpPr>
            <a:grpSpLocks/>
          </p:cNvGrpSpPr>
          <p:nvPr/>
        </p:nvGrpSpPr>
        <p:grpSpPr bwMode="auto">
          <a:xfrm>
            <a:off x="4449763" y="1827213"/>
            <a:ext cx="3290887" cy="52387"/>
            <a:chOff x="-3" y="-1"/>
            <a:chExt cx="3292121" cy="52687"/>
          </a:xfrm>
        </p:grpSpPr>
        <p:sp>
          <p:nvSpPr>
            <p:cNvPr id="12292" name="AutoShape 4" descr="Shape">
              <a:extLst>
                <a:ext uri="{FF2B5EF4-FFF2-40B4-BE49-F238E27FC236}">
                  <a16:creationId xmlns:a16="http://schemas.microsoft.com/office/drawing/2014/main" id="{1D88DAA1-47D4-61DF-CA9E-7A717991015A}"/>
                </a:ext>
              </a:extLst>
            </p:cNvPr>
            <p:cNvSpPr>
              <a:spLocks/>
            </p:cNvSpPr>
            <p:nvPr/>
          </p:nvSpPr>
          <p:spPr bwMode="auto">
            <a:xfrm>
              <a:off x="-3" y="-1"/>
              <a:ext cx="3292121" cy="52335"/>
            </a:xfrm>
            <a:custGeom>
              <a:avLst/>
              <a:gdLst>
                <a:gd name="T0" fmla="+- 0 10801 3"/>
                <a:gd name="T1" fmla="*/ T0 w 21597"/>
                <a:gd name="T2" fmla="+- 0 11215 4884"/>
                <a:gd name="T3" fmla="*/ 11215 h 12663"/>
                <a:gd name="T4" fmla="+- 0 10801 3"/>
                <a:gd name="T5" fmla="*/ T4 w 21597"/>
                <a:gd name="T6" fmla="+- 0 11215 4884"/>
                <a:gd name="T7" fmla="*/ 11215 h 12663"/>
                <a:gd name="T8" fmla="+- 0 10801 3"/>
                <a:gd name="T9" fmla="*/ T8 w 21597"/>
                <a:gd name="T10" fmla="+- 0 11215 4884"/>
                <a:gd name="T11" fmla="*/ 11215 h 12663"/>
                <a:gd name="T12" fmla="+- 0 10801 3"/>
                <a:gd name="T13" fmla="*/ T12 w 21597"/>
                <a:gd name="T14" fmla="+- 0 11215 4884"/>
                <a:gd name="T15" fmla="*/ 11215 h 12663"/>
              </a:gdLst>
              <a:ahLst/>
              <a:cxnLst>
                <a:cxn ang="0">
                  <a:pos x="T1" y="T3"/>
                </a:cxn>
                <a:cxn ang="0">
                  <a:pos x="T5" y="T7"/>
                </a:cxn>
                <a:cxn ang="0">
                  <a:pos x="T9" y="T11"/>
                </a:cxn>
                <a:cxn ang="0">
                  <a:pos x="T13" y="T15"/>
                </a:cxn>
              </a:cxnLst>
              <a:rect l="0" t="0" r="r" b="b"/>
              <a:pathLst>
                <a:path w="21597" h="12663">
                  <a:moveTo>
                    <a:pt x="2" y="5368"/>
                  </a:moveTo>
                  <a:cubicBezTo>
                    <a:pt x="1286" y="12147"/>
                    <a:pt x="2855" y="9575"/>
                    <a:pt x="3889" y="5368"/>
                  </a:cubicBezTo>
                  <a:cubicBezTo>
                    <a:pt x="4923" y="1160"/>
                    <a:pt x="6685" y="13159"/>
                    <a:pt x="8640" y="5368"/>
                  </a:cubicBezTo>
                  <a:cubicBezTo>
                    <a:pt x="10595" y="-2424"/>
                    <a:pt x="11131" y="2617"/>
                    <a:pt x="12311" y="5368"/>
                  </a:cubicBezTo>
                  <a:cubicBezTo>
                    <a:pt x="13491" y="8118"/>
                    <a:pt x="14391" y="8618"/>
                    <a:pt x="15982" y="5368"/>
                  </a:cubicBezTo>
                  <a:cubicBezTo>
                    <a:pt x="17574" y="2117"/>
                    <a:pt x="19754" y="-4884"/>
                    <a:pt x="21597" y="5368"/>
                  </a:cubicBezTo>
                  <a:cubicBezTo>
                    <a:pt x="21596" y="6434"/>
                    <a:pt x="21596" y="7783"/>
                    <a:pt x="21597" y="9793"/>
                  </a:cubicBezTo>
                  <a:cubicBezTo>
                    <a:pt x="20397" y="8810"/>
                    <a:pt x="19372" y="16716"/>
                    <a:pt x="17494" y="9793"/>
                  </a:cubicBezTo>
                  <a:cubicBezTo>
                    <a:pt x="15616" y="2869"/>
                    <a:pt x="14853" y="15302"/>
                    <a:pt x="13391" y="9793"/>
                  </a:cubicBezTo>
                  <a:cubicBezTo>
                    <a:pt x="11928" y="4284"/>
                    <a:pt x="10991" y="6943"/>
                    <a:pt x="9288" y="9793"/>
                  </a:cubicBezTo>
                  <a:cubicBezTo>
                    <a:pt x="7585" y="12643"/>
                    <a:pt x="5597" y="14129"/>
                    <a:pt x="4537" y="9793"/>
                  </a:cubicBezTo>
                  <a:cubicBezTo>
                    <a:pt x="3476" y="5456"/>
                    <a:pt x="1230" y="8734"/>
                    <a:pt x="2" y="9793"/>
                  </a:cubicBezTo>
                  <a:cubicBezTo>
                    <a:pt x="3" y="8825"/>
                    <a:pt x="-3" y="6274"/>
                    <a:pt x="2" y="5368"/>
                  </a:cubicBezTo>
                  <a:close/>
                </a:path>
              </a:pathLst>
            </a:custGeom>
            <a:solidFill>
              <a:schemeClr val="accent2"/>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19" tIns="45719" rIns="45719" bIns="45719" anchor="ctr"/>
            <a:lstStyle/>
            <a:p>
              <a:pPr algn="ctr"/>
              <a:endParaRPr lang="en-US" altLang="en-US">
                <a:solidFill>
                  <a:srgbClr val="FFFFFF"/>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sp>
          <p:nvSpPr>
            <p:cNvPr id="12293" name="AutoShape 5" descr="Shape">
              <a:extLst>
                <a:ext uri="{FF2B5EF4-FFF2-40B4-BE49-F238E27FC236}">
                  <a16:creationId xmlns:a16="http://schemas.microsoft.com/office/drawing/2014/main" id="{E86B158D-9B75-D12E-6D63-F4F732908842}"/>
                </a:ext>
              </a:extLst>
            </p:cNvPr>
            <p:cNvSpPr>
              <a:spLocks/>
            </p:cNvSpPr>
            <p:nvPr/>
          </p:nvSpPr>
          <p:spPr bwMode="auto">
            <a:xfrm>
              <a:off x="273" y="5786"/>
              <a:ext cx="3291845" cy="46900"/>
            </a:xfrm>
            <a:custGeom>
              <a:avLst/>
              <a:gdLst>
                <a:gd name="T0" fmla="*/ 10800 w 21600"/>
                <a:gd name="T1" fmla="+- 0 10169 4068"/>
                <a:gd name="T2" fmla="*/ 10169 h 12203"/>
                <a:gd name="T3" fmla="*/ 10800 w 21600"/>
                <a:gd name="T4" fmla="+- 0 10169 4068"/>
                <a:gd name="T5" fmla="*/ 10169 h 12203"/>
                <a:gd name="T6" fmla="*/ 10800 w 21600"/>
                <a:gd name="T7" fmla="+- 0 10169 4068"/>
                <a:gd name="T8" fmla="*/ 10169 h 12203"/>
                <a:gd name="T9" fmla="*/ 10800 w 21600"/>
                <a:gd name="T10" fmla="+- 0 10169 4068"/>
                <a:gd name="T11" fmla="*/ 10169 h 12203"/>
              </a:gdLst>
              <a:ahLst/>
              <a:cxnLst>
                <a:cxn ang="0">
                  <a:pos x="T0" y="T2"/>
                </a:cxn>
                <a:cxn ang="0">
                  <a:pos x="T3" y="T5"/>
                </a:cxn>
                <a:cxn ang="0">
                  <a:pos x="T6" y="T8"/>
                </a:cxn>
                <a:cxn ang="0">
                  <a:pos x="T9" y="T11"/>
                </a:cxn>
              </a:cxnLst>
              <a:rect l="0" t="0" r="r" b="b"/>
              <a:pathLst>
                <a:path w="21600" h="12203">
                  <a:moveTo>
                    <a:pt x="0" y="4267"/>
                  </a:moveTo>
                  <a:cubicBezTo>
                    <a:pt x="1136" y="-946"/>
                    <a:pt x="2908" y="5939"/>
                    <a:pt x="4320" y="4267"/>
                  </a:cubicBezTo>
                  <a:cubicBezTo>
                    <a:pt x="5732" y="2595"/>
                    <a:pt x="6785" y="7328"/>
                    <a:pt x="8424" y="4267"/>
                  </a:cubicBezTo>
                  <a:cubicBezTo>
                    <a:pt x="10063" y="1206"/>
                    <a:pt x="11097" y="-3569"/>
                    <a:pt x="12528" y="4267"/>
                  </a:cubicBezTo>
                  <a:cubicBezTo>
                    <a:pt x="13959" y="12103"/>
                    <a:pt x="14911" y="-608"/>
                    <a:pt x="17280" y="4267"/>
                  </a:cubicBezTo>
                  <a:cubicBezTo>
                    <a:pt x="19649" y="9142"/>
                    <a:pt x="19838" y="-4068"/>
                    <a:pt x="21600" y="4267"/>
                  </a:cubicBezTo>
                  <a:cubicBezTo>
                    <a:pt x="21597" y="6232"/>
                    <a:pt x="21597" y="6823"/>
                    <a:pt x="21600" y="9026"/>
                  </a:cubicBezTo>
                  <a:cubicBezTo>
                    <a:pt x="20003" y="14413"/>
                    <a:pt x="18678" y="520"/>
                    <a:pt x="17280" y="9026"/>
                  </a:cubicBezTo>
                  <a:cubicBezTo>
                    <a:pt x="15882" y="17532"/>
                    <a:pt x="15119" y="5916"/>
                    <a:pt x="13608" y="9026"/>
                  </a:cubicBezTo>
                  <a:cubicBezTo>
                    <a:pt x="12097" y="12136"/>
                    <a:pt x="11200" y="7072"/>
                    <a:pt x="9504" y="9026"/>
                  </a:cubicBezTo>
                  <a:cubicBezTo>
                    <a:pt x="7808" y="10980"/>
                    <a:pt x="6577" y="6607"/>
                    <a:pt x="5400" y="9026"/>
                  </a:cubicBezTo>
                  <a:cubicBezTo>
                    <a:pt x="4223" y="11445"/>
                    <a:pt x="2015" y="14169"/>
                    <a:pt x="0" y="9026"/>
                  </a:cubicBezTo>
                  <a:cubicBezTo>
                    <a:pt x="0" y="7310"/>
                    <a:pt x="0" y="5245"/>
                    <a:pt x="0" y="4267"/>
                  </a:cubicBezTo>
                  <a:close/>
                </a:path>
              </a:pathLst>
            </a:custGeom>
            <a:noFill/>
            <a:ln w="41275" cap="rnd" cmpd="sng">
              <a:solidFill>
                <a:schemeClr val="accent2"/>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19" tIns="45719" rIns="45719" bIns="45719" anchor="ctr"/>
            <a:lstStyle/>
            <a:p>
              <a:pPr algn="ctr"/>
              <a:endParaRPr lang="en-US" altLang="en-US">
                <a:solidFill>
                  <a:srgbClr val="FFFFFF"/>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grpSp>
      <p:pic>
        <p:nvPicPr>
          <p:cNvPr id="12294" name="Picture 6" descr="Picture 2">
            <a:extLst>
              <a:ext uri="{FF2B5EF4-FFF2-40B4-BE49-F238E27FC236}">
                <a16:creationId xmlns:a16="http://schemas.microsoft.com/office/drawing/2014/main" id="{87583A76-6CE7-5801-E52A-FADF54FA214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19088" y="2855433"/>
            <a:ext cx="5614987" cy="300013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2295" name="Picture 7" descr="Picture 4">
            <a:extLst>
              <a:ext uri="{FF2B5EF4-FFF2-40B4-BE49-F238E27FC236}">
                <a16:creationId xmlns:a16="http://schemas.microsoft.com/office/drawing/2014/main" id="{119997E6-5A5F-4807-115C-31E1162F807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253163" y="2850373"/>
            <a:ext cx="5614987" cy="299465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2296" name="Text Box 8" descr="TextBox 3">
            <a:extLst>
              <a:ext uri="{FF2B5EF4-FFF2-40B4-BE49-F238E27FC236}">
                <a16:creationId xmlns:a16="http://schemas.microsoft.com/office/drawing/2014/main" id="{D3010C0B-7E1E-DC24-DF97-5530A5F1FB44}"/>
              </a:ext>
            </a:extLst>
          </p:cNvPr>
          <p:cNvSpPr txBox="1">
            <a:spLocks/>
          </p:cNvSpPr>
          <p:nvPr/>
        </p:nvSpPr>
        <p:spPr bwMode="auto">
          <a:xfrm>
            <a:off x="1401763" y="6037263"/>
            <a:ext cx="3424237" cy="333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45719" tIns="45719" rIns="45719" bIns="45719">
            <a:spAutoFit/>
          </a:bodyPr>
          <a:lstStyle/>
          <a:p>
            <a:r>
              <a:rPr lang="en-US" altLang="en-US">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rPr>
              <a:t>Single Product Backorder Prediction</a:t>
            </a:r>
          </a:p>
        </p:txBody>
      </p:sp>
      <p:sp>
        <p:nvSpPr>
          <p:cNvPr id="12297" name="Text Box 9" descr="TextBox 4">
            <a:extLst>
              <a:ext uri="{FF2B5EF4-FFF2-40B4-BE49-F238E27FC236}">
                <a16:creationId xmlns:a16="http://schemas.microsoft.com/office/drawing/2014/main" id="{4401AC89-C2D0-F1F7-0EED-BF2C348B6AF7}"/>
              </a:ext>
            </a:extLst>
          </p:cNvPr>
          <p:cNvSpPr txBox="1">
            <a:spLocks/>
          </p:cNvSpPr>
          <p:nvPr/>
        </p:nvSpPr>
        <p:spPr bwMode="auto">
          <a:xfrm>
            <a:off x="7339013" y="6056313"/>
            <a:ext cx="3744912" cy="3317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45719" tIns="45719" rIns="45719" bIns="45719">
            <a:spAutoFit/>
          </a:bodyPr>
          <a:lstStyle/>
          <a:p>
            <a:r>
              <a:rPr lang="en-US" altLang="en-US">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rPr>
              <a:t>Multiple Products Backorder Prediction</a:t>
            </a:r>
          </a:p>
        </p:txBody>
      </p:sp>
      <p:pic>
        <p:nvPicPr>
          <p:cNvPr id="12298" name="Picture 10">
            <a:extLst>
              <a:ext uri="{FF2B5EF4-FFF2-40B4-BE49-F238E27FC236}">
                <a16:creationId xmlns:a16="http://schemas.microsoft.com/office/drawing/2014/main" id="{836BC263-738D-6A79-5851-0B39F0B422A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bwMode="auto">
          <a:xfrm>
            <a:off x="8687329" y="304800"/>
            <a:ext cx="3647017" cy="27352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D9ED90-4C0E-4227-A1B1-288F50F1EB42}"/>
              </a:ext>
            </a:extLst>
          </p:cNvPr>
          <p:cNvSpPr>
            <a:spLocks noGrp="1"/>
          </p:cNvSpPr>
          <p:nvPr>
            <p:ph type="title"/>
          </p:nvPr>
        </p:nvSpPr>
        <p:spPr/>
        <p:txBody>
          <a:bodyPr/>
          <a:lstStyle/>
          <a:p>
            <a:r>
              <a:rPr lang="en-US" dirty="0"/>
              <a:t>Future Scope</a:t>
            </a:r>
          </a:p>
        </p:txBody>
      </p:sp>
      <p:graphicFrame>
        <p:nvGraphicFramePr>
          <p:cNvPr id="5" name="Content Placeholder 2">
            <a:extLst>
              <a:ext uri="{FF2B5EF4-FFF2-40B4-BE49-F238E27FC236}">
                <a16:creationId xmlns:a16="http://schemas.microsoft.com/office/drawing/2014/main" id="{FA003DD1-EB5D-1F3C-CFBF-1A024259A619}"/>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4" name="Group 3">
            <a:extLst>
              <a:ext uri="{FF2B5EF4-FFF2-40B4-BE49-F238E27FC236}">
                <a16:creationId xmlns:a16="http://schemas.microsoft.com/office/drawing/2014/main" id="{6C3C5808-3E94-D3AB-D5CC-302BBA594D8E}"/>
              </a:ext>
            </a:extLst>
          </p:cNvPr>
          <p:cNvGrpSpPr>
            <a:grpSpLocks/>
          </p:cNvGrpSpPr>
          <p:nvPr/>
        </p:nvGrpSpPr>
        <p:grpSpPr bwMode="auto">
          <a:xfrm>
            <a:off x="838200" y="1371600"/>
            <a:ext cx="3048000" cy="47625"/>
            <a:chOff x="26" y="-1"/>
            <a:chExt cx="5410999" cy="47076"/>
          </a:xfrm>
        </p:grpSpPr>
        <p:sp>
          <p:nvSpPr>
            <p:cNvPr id="6" name="AutoShape 4" descr="Shape">
              <a:extLst>
                <a:ext uri="{FF2B5EF4-FFF2-40B4-BE49-F238E27FC236}">
                  <a16:creationId xmlns:a16="http://schemas.microsoft.com/office/drawing/2014/main" id="{014BA729-89A7-EEDE-5F3C-2AFB1D2A35D2}"/>
                </a:ext>
              </a:extLst>
            </p:cNvPr>
            <p:cNvSpPr>
              <a:spLocks/>
            </p:cNvSpPr>
            <p:nvPr/>
          </p:nvSpPr>
          <p:spPr bwMode="auto">
            <a:xfrm>
              <a:off x="26" y="719"/>
              <a:ext cx="5410548" cy="46356"/>
            </a:xfrm>
            <a:custGeom>
              <a:avLst/>
              <a:gdLst>
                <a:gd name="T0" fmla="+- 0 10800 1"/>
                <a:gd name="T1" fmla="*/ T0 w 21599"/>
                <a:gd name="T2" fmla="+- 0 8599 1903"/>
                <a:gd name="T3" fmla="*/ 8599 h 13392"/>
                <a:gd name="T4" fmla="+- 0 10800 1"/>
                <a:gd name="T5" fmla="*/ T4 w 21599"/>
                <a:gd name="T6" fmla="+- 0 8599 1903"/>
                <a:gd name="T7" fmla="*/ 8599 h 13392"/>
                <a:gd name="T8" fmla="+- 0 10800 1"/>
                <a:gd name="T9" fmla="*/ T8 w 21599"/>
                <a:gd name="T10" fmla="+- 0 8599 1903"/>
                <a:gd name="T11" fmla="*/ 8599 h 13392"/>
                <a:gd name="T12" fmla="+- 0 10800 1"/>
                <a:gd name="T13" fmla="*/ T12 w 21599"/>
                <a:gd name="T14" fmla="+- 0 8599 1903"/>
                <a:gd name="T15" fmla="*/ 8599 h 13392"/>
              </a:gdLst>
              <a:ahLst/>
              <a:cxnLst>
                <a:cxn ang="0">
                  <a:pos x="T1" y="T3"/>
                </a:cxn>
                <a:cxn ang="0">
                  <a:pos x="T5" y="T7"/>
                </a:cxn>
                <a:cxn ang="0">
                  <a:pos x="T9" y="T11"/>
                </a:cxn>
                <a:cxn ang="0">
                  <a:pos x="T13" y="T15"/>
                </a:cxn>
              </a:cxnLst>
              <a:rect l="0" t="0" r="r" b="b"/>
              <a:pathLst>
                <a:path w="21599" h="13392">
                  <a:moveTo>
                    <a:pt x="2" y="4531"/>
                  </a:moveTo>
                  <a:cubicBezTo>
                    <a:pt x="1140" y="3108"/>
                    <a:pt x="1504" y="10964"/>
                    <a:pt x="2485" y="4531"/>
                  </a:cubicBezTo>
                  <a:cubicBezTo>
                    <a:pt x="3466" y="-1903"/>
                    <a:pt x="4119" y="6619"/>
                    <a:pt x="4537" y="4531"/>
                  </a:cubicBezTo>
                  <a:cubicBezTo>
                    <a:pt x="4955" y="2442"/>
                    <a:pt x="6236" y="7384"/>
                    <a:pt x="7669" y="4531"/>
                  </a:cubicBezTo>
                  <a:cubicBezTo>
                    <a:pt x="9101" y="1677"/>
                    <a:pt x="9452" y="10178"/>
                    <a:pt x="10152" y="4531"/>
                  </a:cubicBezTo>
                  <a:cubicBezTo>
                    <a:pt x="10853" y="-1117"/>
                    <a:pt x="11446" y="-1891"/>
                    <a:pt x="12636" y="4531"/>
                  </a:cubicBezTo>
                  <a:cubicBezTo>
                    <a:pt x="13827" y="10952"/>
                    <a:pt x="14245" y="3732"/>
                    <a:pt x="15768" y="4531"/>
                  </a:cubicBezTo>
                  <a:cubicBezTo>
                    <a:pt x="17290" y="5330"/>
                    <a:pt x="17119" y="7581"/>
                    <a:pt x="18035" y="4531"/>
                  </a:cubicBezTo>
                  <a:cubicBezTo>
                    <a:pt x="18952" y="1481"/>
                    <a:pt x="20559" y="7049"/>
                    <a:pt x="21599" y="4531"/>
                  </a:cubicBezTo>
                  <a:cubicBezTo>
                    <a:pt x="21596" y="6095"/>
                    <a:pt x="21596" y="8145"/>
                    <a:pt x="21599" y="9814"/>
                  </a:cubicBezTo>
                  <a:cubicBezTo>
                    <a:pt x="20613" y="16519"/>
                    <a:pt x="19996" y="7620"/>
                    <a:pt x="19331" y="9814"/>
                  </a:cubicBezTo>
                  <a:cubicBezTo>
                    <a:pt x="18666" y="12009"/>
                    <a:pt x="17700" y="4353"/>
                    <a:pt x="16632" y="9814"/>
                  </a:cubicBezTo>
                  <a:cubicBezTo>
                    <a:pt x="15564" y="15276"/>
                    <a:pt x="15207" y="2014"/>
                    <a:pt x="14148" y="9814"/>
                  </a:cubicBezTo>
                  <a:cubicBezTo>
                    <a:pt x="13089" y="17615"/>
                    <a:pt x="12272" y="-68"/>
                    <a:pt x="11016" y="9814"/>
                  </a:cubicBezTo>
                  <a:cubicBezTo>
                    <a:pt x="9760" y="19697"/>
                    <a:pt x="8801" y="5505"/>
                    <a:pt x="7885" y="9814"/>
                  </a:cubicBezTo>
                  <a:cubicBezTo>
                    <a:pt x="6969" y="14124"/>
                    <a:pt x="6398" y="13629"/>
                    <a:pt x="5617" y="9814"/>
                  </a:cubicBezTo>
                  <a:cubicBezTo>
                    <a:pt x="4836" y="6000"/>
                    <a:pt x="3690" y="5444"/>
                    <a:pt x="2917" y="9814"/>
                  </a:cubicBezTo>
                  <a:cubicBezTo>
                    <a:pt x="2145" y="14185"/>
                    <a:pt x="1345" y="4490"/>
                    <a:pt x="2" y="9814"/>
                  </a:cubicBezTo>
                  <a:cubicBezTo>
                    <a:pt x="0" y="7726"/>
                    <a:pt x="-1" y="6770"/>
                    <a:pt x="2" y="4531"/>
                  </a:cubicBezTo>
                  <a:close/>
                </a:path>
              </a:pathLst>
            </a:custGeom>
            <a:solidFill>
              <a:schemeClr val="accent2"/>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19" tIns="45719" rIns="45719" bIns="45719" anchor="ctr"/>
            <a:lstStyle/>
            <a:p>
              <a:pPr algn="ctr"/>
              <a:endParaRPr lang="en-US" altLang="en-US">
                <a:solidFill>
                  <a:srgbClr val="FFFFFF"/>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sp>
          <p:nvSpPr>
            <p:cNvPr id="7" name="AutoShape 5" descr="Shape">
              <a:extLst>
                <a:ext uri="{FF2B5EF4-FFF2-40B4-BE49-F238E27FC236}">
                  <a16:creationId xmlns:a16="http://schemas.microsoft.com/office/drawing/2014/main" id="{C5DE21EB-01D5-BA30-FA13-6F1107F03A39}"/>
                </a:ext>
              </a:extLst>
            </p:cNvPr>
            <p:cNvSpPr>
              <a:spLocks/>
            </p:cNvSpPr>
            <p:nvPr/>
          </p:nvSpPr>
          <p:spPr bwMode="auto">
            <a:xfrm>
              <a:off x="219" y="-1"/>
              <a:ext cx="5410806" cy="40470"/>
            </a:xfrm>
            <a:custGeom>
              <a:avLst/>
              <a:gdLst>
                <a:gd name="T0" fmla="+- 0 10800 1"/>
                <a:gd name="T1" fmla="*/ T0 w 21598"/>
                <a:gd name="T2" fmla="+- 0 10858 5146"/>
                <a:gd name="T3" fmla="*/ 10858 h 11425"/>
                <a:gd name="T4" fmla="+- 0 10800 1"/>
                <a:gd name="T5" fmla="*/ T4 w 21598"/>
                <a:gd name="T6" fmla="+- 0 10858 5146"/>
                <a:gd name="T7" fmla="*/ 10858 h 11425"/>
                <a:gd name="T8" fmla="+- 0 10800 1"/>
                <a:gd name="T9" fmla="*/ T8 w 21598"/>
                <a:gd name="T10" fmla="+- 0 10858 5146"/>
                <a:gd name="T11" fmla="*/ 10858 h 11425"/>
                <a:gd name="T12" fmla="+- 0 10800 1"/>
                <a:gd name="T13" fmla="*/ T12 w 21598"/>
                <a:gd name="T14" fmla="+- 0 10858 5146"/>
                <a:gd name="T15" fmla="*/ 10858 h 11425"/>
              </a:gdLst>
              <a:ahLst/>
              <a:cxnLst>
                <a:cxn ang="0">
                  <a:pos x="T1" y="T3"/>
                </a:cxn>
                <a:cxn ang="0">
                  <a:pos x="T5" y="T7"/>
                </a:cxn>
                <a:cxn ang="0">
                  <a:pos x="T9" y="T11"/>
                </a:cxn>
                <a:cxn ang="0">
                  <a:pos x="T13" y="T15"/>
                </a:cxn>
              </a:cxnLst>
              <a:rect l="0" t="0" r="r" b="b"/>
              <a:pathLst>
                <a:path w="21598" h="11425">
                  <a:moveTo>
                    <a:pt x="1" y="4630"/>
                  </a:moveTo>
                  <a:cubicBezTo>
                    <a:pt x="652" y="-651"/>
                    <a:pt x="1276" y="10"/>
                    <a:pt x="2269" y="4630"/>
                  </a:cubicBezTo>
                  <a:cubicBezTo>
                    <a:pt x="3262" y="9250"/>
                    <a:pt x="4046" y="2578"/>
                    <a:pt x="5184" y="4630"/>
                  </a:cubicBezTo>
                  <a:cubicBezTo>
                    <a:pt x="6322" y="6682"/>
                    <a:pt x="6514" y="3679"/>
                    <a:pt x="7667" y="4630"/>
                  </a:cubicBezTo>
                  <a:cubicBezTo>
                    <a:pt x="8821" y="5581"/>
                    <a:pt x="9439" y="-786"/>
                    <a:pt x="9935" y="4630"/>
                  </a:cubicBezTo>
                  <a:cubicBezTo>
                    <a:pt x="10431" y="10046"/>
                    <a:pt x="12069" y="-5146"/>
                    <a:pt x="12850" y="4630"/>
                  </a:cubicBezTo>
                  <a:cubicBezTo>
                    <a:pt x="13632" y="14406"/>
                    <a:pt x="14597" y="11418"/>
                    <a:pt x="15550" y="4630"/>
                  </a:cubicBezTo>
                  <a:cubicBezTo>
                    <a:pt x="16502" y="-2158"/>
                    <a:pt x="17540" y="-897"/>
                    <a:pt x="18249" y="4630"/>
                  </a:cubicBezTo>
                  <a:cubicBezTo>
                    <a:pt x="18958" y="10157"/>
                    <a:pt x="20677" y="2857"/>
                    <a:pt x="21596" y="4630"/>
                  </a:cubicBezTo>
                  <a:cubicBezTo>
                    <a:pt x="21598" y="6593"/>
                    <a:pt x="21599" y="8255"/>
                    <a:pt x="21596" y="9793"/>
                  </a:cubicBezTo>
                  <a:cubicBezTo>
                    <a:pt x="20514" y="6536"/>
                    <a:pt x="20444" y="13392"/>
                    <a:pt x="19329" y="9793"/>
                  </a:cubicBezTo>
                  <a:cubicBezTo>
                    <a:pt x="18213" y="6194"/>
                    <a:pt x="17757" y="7308"/>
                    <a:pt x="17277" y="9793"/>
                  </a:cubicBezTo>
                  <a:cubicBezTo>
                    <a:pt x="16798" y="12278"/>
                    <a:pt x="15013" y="11001"/>
                    <a:pt x="14362" y="9793"/>
                  </a:cubicBezTo>
                  <a:cubicBezTo>
                    <a:pt x="13711" y="8585"/>
                    <a:pt x="13172" y="14007"/>
                    <a:pt x="12094" y="9793"/>
                  </a:cubicBezTo>
                  <a:cubicBezTo>
                    <a:pt x="11017" y="5579"/>
                    <a:pt x="10539" y="12364"/>
                    <a:pt x="9179" y="9793"/>
                  </a:cubicBezTo>
                  <a:cubicBezTo>
                    <a:pt x="7819" y="7222"/>
                    <a:pt x="7191" y="12813"/>
                    <a:pt x="6048" y="9793"/>
                  </a:cubicBezTo>
                  <a:cubicBezTo>
                    <a:pt x="4905" y="6773"/>
                    <a:pt x="4246" y="3132"/>
                    <a:pt x="3564" y="9793"/>
                  </a:cubicBezTo>
                  <a:cubicBezTo>
                    <a:pt x="2883" y="16454"/>
                    <a:pt x="747" y="-1270"/>
                    <a:pt x="1" y="9793"/>
                  </a:cubicBezTo>
                  <a:cubicBezTo>
                    <a:pt x="-1" y="7250"/>
                    <a:pt x="2" y="6070"/>
                    <a:pt x="1" y="4630"/>
                  </a:cubicBezTo>
                  <a:close/>
                </a:path>
              </a:pathLst>
            </a:custGeom>
            <a:noFill/>
            <a:ln w="41275" cap="rnd" cmpd="sng">
              <a:solidFill>
                <a:schemeClr val="accent2"/>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19" tIns="45719" rIns="45719" bIns="45719" anchor="ctr"/>
            <a:lstStyle/>
            <a:p>
              <a:pPr algn="ctr"/>
              <a:endParaRPr lang="en-US" altLang="en-US">
                <a:solidFill>
                  <a:srgbClr val="FFFFFF"/>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grpSp>
    </p:spTree>
    <p:extLst>
      <p:ext uri="{BB962C8B-B14F-4D97-AF65-F5344CB8AC3E}">
        <p14:creationId xmlns:p14="http://schemas.microsoft.com/office/powerpoint/2010/main" val="2487315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Rectangle 1" descr="Rectangle 8">
            <a:extLst>
              <a:ext uri="{FF2B5EF4-FFF2-40B4-BE49-F238E27FC236}">
                <a16:creationId xmlns:a16="http://schemas.microsoft.com/office/drawing/2014/main" id="{AA1E9EB8-1CD1-BFD1-0959-3A6E5879C5F1}"/>
              </a:ext>
            </a:extLst>
          </p:cNvPr>
          <p:cNvSpPr>
            <a:spLocks/>
          </p:cNvSpPr>
          <p:nvPr/>
        </p:nvSpPr>
        <p:spPr bwMode="auto">
          <a:xfrm>
            <a:off x="0" y="0"/>
            <a:ext cx="12188825" cy="6858000"/>
          </a:xfrm>
          <a:prstGeom prst="rect">
            <a:avLst/>
          </a:pr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19" tIns="45719" rIns="45719" bIns="45719" anchor="ctr"/>
          <a:lstStyle/>
          <a:p>
            <a:pPr algn="ctr"/>
            <a:endParaRPr lang="en-US" altLang="en-US">
              <a:solidFill>
                <a:srgbClr val="FFFFFF"/>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sp>
        <p:nvSpPr>
          <p:cNvPr id="13314" name="Rectangle 2" descr="Title 1">
            <a:extLst>
              <a:ext uri="{FF2B5EF4-FFF2-40B4-BE49-F238E27FC236}">
                <a16:creationId xmlns:a16="http://schemas.microsoft.com/office/drawing/2014/main" id="{9FFFE18F-3C31-59BF-6716-EC6DE1FDC11A}"/>
              </a:ext>
            </a:extLst>
          </p:cNvPr>
          <p:cNvSpPr>
            <a:spLocks noGrp="1" noChangeArrowheads="1"/>
          </p:cNvSpPr>
          <p:nvPr>
            <p:ph type="title"/>
          </p:nvPr>
        </p:nvSpPr>
        <p:spPr>
          <a:xfrm>
            <a:off x="6513513" y="365125"/>
            <a:ext cx="4838700" cy="1806575"/>
          </a:xfrm>
        </p:spPr>
        <p:txBody>
          <a:bodyPr/>
          <a:lstStyle/>
          <a:p>
            <a:r>
              <a:rPr lang="en-US" altLang="en-US"/>
              <a:t>Conclusion</a:t>
            </a:r>
          </a:p>
        </p:txBody>
      </p:sp>
      <p:pic>
        <p:nvPicPr>
          <p:cNvPr id="13315" name="Picture 3" descr="Picture 4">
            <a:extLst>
              <a:ext uri="{FF2B5EF4-FFF2-40B4-BE49-F238E27FC236}">
                <a16:creationId xmlns:a16="http://schemas.microsoft.com/office/drawing/2014/main" id="{29EEAEDE-C25F-5A54-64DB-3DFF82B0E4F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6115050" cy="6858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316" name="Rectangle 4" descr="Content Placeholder 2">
            <a:extLst>
              <a:ext uri="{FF2B5EF4-FFF2-40B4-BE49-F238E27FC236}">
                <a16:creationId xmlns:a16="http://schemas.microsoft.com/office/drawing/2014/main" id="{AFE804C5-BD24-ADC1-2D5B-313B4D590E79}"/>
              </a:ext>
            </a:extLst>
          </p:cNvPr>
          <p:cNvSpPr>
            <a:spLocks noGrp="1" noChangeArrowheads="1"/>
          </p:cNvSpPr>
          <p:nvPr>
            <p:ph type="body" sz="half" idx="1"/>
          </p:nvPr>
        </p:nvSpPr>
        <p:spPr>
          <a:xfrm>
            <a:off x="6094413" y="1851025"/>
            <a:ext cx="5900737" cy="4286250"/>
          </a:xfrm>
        </p:spPr>
        <p:txBody>
          <a:bodyPr/>
          <a:lstStyle/>
          <a:p>
            <a:pPr>
              <a:buFontTx/>
              <a:buAutoNum type="arabicPeriod"/>
            </a:pPr>
            <a:r>
              <a:rPr lang="en-US" altLang="en-US" sz="2000"/>
              <a:t>Accurate backorder prediction helps organizations optimize their inventory management system and ensure timely product availability.</a:t>
            </a:r>
          </a:p>
          <a:p>
            <a:pPr>
              <a:buFontTx/>
              <a:buAutoNum type="arabicPeriod"/>
            </a:pPr>
            <a:r>
              <a:rPr lang="en-US" altLang="en-US" sz="2000"/>
              <a:t>The model helps organizations avoid supply chain disruptions, reduce costs associated with overstocking and stockouts, and increase revenue by meeting customer demand.</a:t>
            </a:r>
          </a:p>
          <a:p>
            <a:pPr>
              <a:buFontTx/>
              <a:buAutoNum type="arabicPeriod"/>
            </a:pPr>
            <a:r>
              <a:rPr lang="en-US" altLang="en-US" sz="2000"/>
              <a:t>Overall, the backorder prediction end-to-end model is an effective tool for businesses to manage their inventory and improve their supply chain efficiency.</a:t>
            </a:r>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Rectangle 1" descr="Content Placeholder 2">
            <a:extLst>
              <a:ext uri="{FF2B5EF4-FFF2-40B4-BE49-F238E27FC236}">
                <a16:creationId xmlns:a16="http://schemas.microsoft.com/office/drawing/2014/main" id="{48078B9B-73B1-506D-908B-DCA4FD6C1082}"/>
              </a:ext>
            </a:extLst>
          </p:cNvPr>
          <p:cNvSpPr>
            <a:spLocks noGrp="1" noChangeArrowheads="1"/>
          </p:cNvSpPr>
          <p:nvPr>
            <p:ph type="body" idx="1"/>
          </p:nvPr>
        </p:nvSpPr>
        <p:spPr/>
        <p:txBody>
          <a:bodyPr/>
          <a:lstStyle/>
          <a:p>
            <a:pPr marL="0" indent="0" algn="ctr">
              <a:buSzTx/>
              <a:buFont typeface="Arial" panose="020B0604020202020204" pitchFamily="34" charset="0"/>
              <a:buNone/>
            </a:pPr>
            <a:endParaRPr lang="en-US" altLang="en-US" sz="9600" b="1"/>
          </a:p>
          <a:p>
            <a:pPr marL="0" indent="0" algn="ctr">
              <a:buSzTx/>
              <a:buFont typeface="Arial" panose="020B0604020202020204" pitchFamily="34" charset="0"/>
              <a:buNone/>
            </a:pPr>
            <a:r>
              <a:rPr lang="en-US" altLang="en-US" sz="9600" b="1"/>
              <a:t>Thank You</a:t>
            </a: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7" name="Rectangle 1" descr="Rectangle 13">
            <a:extLst>
              <a:ext uri="{FF2B5EF4-FFF2-40B4-BE49-F238E27FC236}">
                <a16:creationId xmlns:a16="http://schemas.microsoft.com/office/drawing/2014/main" id="{E405CB8C-D9C2-DB7C-B414-D16E33D74EF8}"/>
              </a:ext>
            </a:extLst>
          </p:cNvPr>
          <p:cNvSpPr>
            <a:spLocks/>
          </p:cNvSpPr>
          <p:nvPr/>
        </p:nvSpPr>
        <p:spPr bwMode="auto">
          <a:xfrm>
            <a:off x="0" y="0"/>
            <a:ext cx="12188825" cy="6858000"/>
          </a:xfrm>
          <a:prstGeom prst="rect">
            <a:avLst/>
          </a:pr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19" tIns="45719" rIns="45719" bIns="45719" anchor="ctr"/>
          <a:lstStyle/>
          <a:p>
            <a:pPr algn="ctr"/>
            <a:endParaRPr lang="en-US" altLang="en-US">
              <a:solidFill>
                <a:srgbClr val="FFFFFF"/>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sp>
        <p:nvSpPr>
          <p:cNvPr id="4098" name="Rectangle 2" descr="Title 1">
            <a:extLst>
              <a:ext uri="{FF2B5EF4-FFF2-40B4-BE49-F238E27FC236}">
                <a16:creationId xmlns:a16="http://schemas.microsoft.com/office/drawing/2014/main" id="{4D48CCC0-A7A5-C691-B026-2B9F40A33532}"/>
              </a:ext>
            </a:extLst>
          </p:cNvPr>
          <p:cNvSpPr>
            <a:spLocks noGrp="1" noChangeArrowheads="1"/>
          </p:cNvSpPr>
          <p:nvPr>
            <p:ph type="title"/>
          </p:nvPr>
        </p:nvSpPr>
        <p:spPr>
          <a:xfrm>
            <a:off x="5297488" y="328613"/>
            <a:ext cx="6249987" cy="1782762"/>
          </a:xfrm>
        </p:spPr>
        <p:txBody>
          <a:bodyPr anchor="b"/>
          <a:lstStyle/>
          <a:p>
            <a:r>
              <a:rPr lang="en-US" altLang="en-US" sz="5400"/>
              <a:t>Introduction</a:t>
            </a:r>
          </a:p>
        </p:txBody>
      </p:sp>
      <p:pic>
        <p:nvPicPr>
          <p:cNvPr id="4099" name="Picture 3" descr="Picture 4">
            <a:extLst>
              <a:ext uri="{FF2B5EF4-FFF2-40B4-BE49-F238E27FC236}">
                <a16:creationId xmlns:a16="http://schemas.microsoft.com/office/drawing/2014/main" id="{FCC7C17F-6432-04A4-F951-CD4B73A9121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4656138" cy="6858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nvGrpSpPr>
          <p:cNvPr id="4100" name="Group 4">
            <a:extLst>
              <a:ext uri="{FF2B5EF4-FFF2-40B4-BE49-F238E27FC236}">
                <a16:creationId xmlns:a16="http://schemas.microsoft.com/office/drawing/2014/main" id="{9B6E6764-1385-F898-240C-D2FEF492A24E}"/>
              </a:ext>
            </a:extLst>
          </p:cNvPr>
          <p:cNvGrpSpPr>
            <a:grpSpLocks/>
          </p:cNvGrpSpPr>
          <p:nvPr/>
        </p:nvGrpSpPr>
        <p:grpSpPr bwMode="auto">
          <a:xfrm>
            <a:off x="5297488" y="2354263"/>
            <a:ext cx="4243387" cy="53975"/>
            <a:chOff x="-84" y="-3"/>
            <a:chExt cx="4244050" cy="55238"/>
          </a:xfrm>
        </p:grpSpPr>
        <p:sp>
          <p:nvSpPr>
            <p:cNvPr id="4101" name="AutoShape 5" descr="Shape">
              <a:extLst>
                <a:ext uri="{FF2B5EF4-FFF2-40B4-BE49-F238E27FC236}">
                  <a16:creationId xmlns:a16="http://schemas.microsoft.com/office/drawing/2014/main" id="{6BF3E84E-2BAA-E0F5-00BF-28DCB83EFE95}"/>
                </a:ext>
              </a:extLst>
            </p:cNvPr>
            <p:cNvSpPr>
              <a:spLocks/>
            </p:cNvSpPr>
            <p:nvPr/>
          </p:nvSpPr>
          <p:spPr bwMode="auto">
            <a:xfrm>
              <a:off x="-84" y="6522"/>
              <a:ext cx="4243780" cy="48713"/>
            </a:xfrm>
            <a:custGeom>
              <a:avLst/>
              <a:gdLst>
                <a:gd name="T0" fmla="+- 0 10801 2"/>
                <a:gd name="T1" fmla="*/ T0 w 21598"/>
                <a:gd name="T2" fmla="+- 0 11209 4118"/>
                <a:gd name="T3" fmla="*/ 11209 h 14183"/>
                <a:gd name="T4" fmla="+- 0 10801 2"/>
                <a:gd name="T5" fmla="*/ T4 w 21598"/>
                <a:gd name="T6" fmla="+- 0 11209 4118"/>
                <a:gd name="T7" fmla="*/ 11209 h 14183"/>
                <a:gd name="T8" fmla="+- 0 10801 2"/>
                <a:gd name="T9" fmla="*/ T8 w 21598"/>
                <a:gd name="T10" fmla="+- 0 11209 4118"/>
                <a:gd name="T11" fmla="*/ 11209 h 14183"/>
                <a:gd name="T12" fmla="+- 0 10801 2"/>
                <a:gd name="T13" fmla="*/ T12 w 21598"/>
                <a:gd name="T14" fmla="+- 0 11209 4118"/>
                <a:gd name="T15" fmla="*/ 11209 h 14183"/>
              </a:gdLst>
              <a:ahLst/>
              <a:cxnLst>
                <a:cxn ang="0">
                  <a:pos x="T1" y="T3"/>
                </a:cxn>
                <a:cxn ang="0">
                  <a:pos x="T5" y="T7"/>
                </a:cxn>
                <a:cxn ang="0">
                  <a:pos x="T9" y="T11"/>
                </a:cxn>
                <a:cxn ang="0">
                  <a:pos x="T13" y="T15"/>
                </a:cxn>
              </a:cxnLst>
              <a:rect l="0" t="0" r="r" b="b"/>
              <a:pathLst>
                <a:path w="21598" h="14183">
                  <a:moveTo>
                    <a:pt x="0" y="4034"/>
                  </a:moveTo>
                  <a:cubicBezTo>
                    <a:pt x="732" y="8876"/>
                    <a:pt x="1358" y="8357"/>
                    <a:pt x="2654" y="4034"/>
                  </a:cubicBezTo>
                  <a:cubicBezTo>
                    <a:pt x="3950" y="-289"/>
                    <a:pt x="4146" y="-1022"/>
                    <a:pt x="5091" y="4034"/>
                  </a:cubicBezTo>
                  <a:cubicBezTo>
                    <a:pt x="6037" y="9089"/>
                    <a:pt x="6884" y="-2811"/>
                    <a:pt x="7745" y="4034"/>
                  </a:cubicBezTo>
                  <a:cubicBezTo>
                    <a:pt x="8605" y="10878"/>
                    <a:pt x="9617" y="5743"/>
                    <a:pt x="10830" y="4034"/>
                  </a:cubicBezTo>
                  <a:cubicBezTo>
                    <a:pt x="12043" y="2324"/>
                    <a:pt x="13338" y="-4118"/>
                    <a:pt x="14131" y="4034"/>
                  </a:cubicBezTo>
                  <a:cubicBezTo>
                    <a:pt x="14925" y="12186"/>
                    <a:pt x="15939" y="-3267"/>
                    <a:pt x="17649" y="4034"/>
                  </a:cubicBezTo>
                  <a:cubicBezTo>
                    <a:pt x="19358" y="11334"/>
                    <a:pt x="20447" y="4928"/>
                    <a:pt x="21598" y="4034"/>
                  </a:cubicBezTo>
                  <a:cubicBezTo>
                    <a:pt x="21596" y="5828"/>
                    <a:pt x="21598" y="7462"/>
                    <a:pt x="21598" y="9359"/>
                  </a:cubicBezTo>
                  <a:cubicBezTo>
                    <a:pt x="20449" y="2351"/>
                    <a:pt x="19516" y="7928"/>
                    <a:pt x="18297" y="9359"/>
                  </a:cubicBezTo>
                  <a:cubicBezTo>
                    <a:pt x="17077" y="10789"/>
                    <a:pt x="16308" y="4869"/>
                    <a:pt x="14779" y="9359"/>
                  </a:cubicBezTo>
                  <a:cubicBezTo>
                    <a:pt x="13251" y="13848"/>
                    <a:pt x="12857" y="17482"/>
                    <a:pt x="11262" y="9359"/>
                  </a:cubicBezTo>
                  <a:cubicBezTo>
                    <a:pt x="9667" y="1235"/>
                    <a:pt x="10008" y="12679"/>
                    <a:pt x="8825" y="9359"/>
                  </a:cubicBezTo>
                  <a:cubicBezTo>
                    <a:pt x="7641" y="6038"/>
                    <a:pt x="6839" y="7671"/>
                    <a:pt x="5523" y="9359"/>
                  </a:cubicBezTo>
                  <a:cubicBezTo>
                    <a:pt x="4208" y="11046"/>
                    <a:pt x="3961" y="14401"/>
                    <a:pt x="2654" y="9359"/>
                  </a:cubicBezTo>
                  <a:cubicBezTo>
                    <a:pt x="1347" y="4316"/>
                    <a:pt x="612" y="5277"/>
                    <a:pt x="0" y="9359"/>
                  </a:cubicBezTo>
                  <a:cubicBezTo>
                    <a:pt x="4" y="7178"/>
                    <a:pt x="-2" y="6416"/>
                    <a:pt x="0" y="4034"/>
                  </a:cubicBezTo>
                  <a:close/>
                </a:path>
              </a:pathLst>
            </a:custGeom>
            <a:solidFill>
              <a:schemeClr val="accent2"/>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19" tIns="45719" rIns="45719" bIns="45719" anchor="ctr"/>
            <a:lstStyle/>
            <a:p>
              <a:pPr algn="ctr"/>
              <a:endParaRPr lang="en-US" altLang="en-US">
                <a:solidFill>
                  <a:srgbClr val="FFFFFF"/>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sp>
          <p:nvSpPr>
            <p:cNvPr id="4102" name="AutoShape 6" descr="Shape">
              <a:extLst>
                <a:ext uri="{FF2B5EF4-FFF2-40B4-BE49-F238E27FC236}">
                  <a16:creationId xmlns:a16="http://schemas.microsoft.com/office/drawing/2014/main" id="{967CA7B0-5A2E-E4B4-EEB8-0667F440774E}"/>
                </a:ext>
              </a:extLst>
            </p:cNvPr>
            <p:cNvSpPr>
              <a:spLocks/>
            </p:cNvSpPr>
            <p:nvPr/>
          </p:nvSpPr>
          <p:spPr bwMode="auto">
            <a:xfrm>
              <a:off x="27" y="-3"/>
              <a:ext cx="4243939" cy="46251"/>
            </a:xfrm>
            <a:custGeom>
              <a:avLst/>
              <a:gdLst>
                <a:gd name="T0" fmla="+- 0 10799 1"/>
                <a:gd name="T1" fmla="*/ T0 w 21596"/>
                <a:gd name="T2" fmla="+- 0 9883 2716"/>
                <a:gd name="T3" fmla="*/ 9883 h 14334"/>
                <a:gd name="T4" fmla="+- 0 10799 1"/>
                <a:gd name="T5" fmla="*/ T4 w 21596"/>
                <a:gd name="T6" fmla="+- 0 9883 2716"/>
                <a:gd name="T7" fmla="*/ 9883 h 14334"/>
                <a:gd name="T8" fmla="+- 0 10799 1"/>
                <a:gd name="T9" fmla="*/ T8 w 21596"/>
                <a:gd name="T10" fmla="+- 0 9883 2716"/>
                <a:gd name="T11" fmla="*/ 9883 h 14334"/>
                <a:gd name="T12" fmla="+- 0 10799 1"/>
                <a:gd name="T13" fmla="*/ T12 w 21596"/>
                <a:gd name="T14" fmla="+- 0 9883 2716"/>
                <a:gd name="T15" fmla="*/ 9883 h 14334"/>
              </a:gdLst>
              <a:ahLst/>
              <a:cxnLst>
                <a:cxn ang="0">
                  <a:pos x="T1" y="T3"/>
                </a:cxn>
                <a:cxn ang="0">
                  <a:pos x="T5" y="T7"/>
                </a:cxn>
                <a:cxn ang="0">
                  <a:pos x="T9" y="T11"/>
                </a:cxn>
                <a:cxn ang="0">
                  <a:pos x="T13" y="T15"/>
                </a:cxn>
              </a:cxnLst>
              <a:rect l="0" t="0" r="r" b="b"/>
              <a:pathLst>
                <a:path w="21596" h="14334">
                  <a:moveTo>
                    <a:pt x="0" y="6315"/>
                  </a:moveTo>
                  <a:cubicBezTo>
                    <a:pt x="1086" y="-195"/>
                    <a:pt x="1565" y="700"/>
                    <a:pt x="2437" y="6315"/>
                  </a:cubicBezTo>
                  <a:cubicBezTo>
                    <a:pt x="3310" y="11930"/>
                    <a:pt x="4229" y="-267"/>
                    <a:pt x="4874" y="6315"/>
                  </a:cubicBezTo>
                  <a:cubicBezTo>
                    <a:pt x="5519" y="12897"/>
                    <a:pt x="6624" y="14102"/>
                    <a:pt x="7743" y="6315"/>
                  </a:cubicBezTo>
                  <a:cubicBezTo>
                    <a:pt x="8863" y="-1472"/>
                    <a:pt x="10026" y="-2716"/>
                    <a:pt x="11260" y="6315"/>
                  </a:cubicBezTo>
                  <a:cubicBezTo>
                    <a:pt x="12494" y="15346"/>
                    <a:pt x="13021" y="4829"/>
                    <a:pt x="13913" y="6315"/>
                  </a:cubicBezTo>
                  <a:cubicBezTo>
                    <a:pt x="14805" y="7802"/>
                    <a:pt x="15761" y="2159"/>
                    <a:pt x="16566" y="6315"/>
                  </a:cubicBezTo>
                  <a:cubicBezTo>
                    <a:pt x="17371" y="10471"/>
                    <a:pt x="20253" y="3178"/>
                    <a:pt x="21594" y="6315"/>
                  </a:cubicBezTo>
                  <a:cubicBezTo>
                    <a:pt x="21599" y="9097"/>
                    <a:pt x="21592" y="9216"/>
                    <a:pt x="21594" y="11983"/>
                  </a:cubicBezTo>
                  <a:cubicBezTo>
                    <a:pt x="20654" y="15999"/>
                    <a:pt x="19899" y="7294"/>
                    <a:pt x="18294" y="11983"/>
                  </a:cubicBezTo>
                  <a:cubicBezTo>
                    <a:pt x="16689" y="16673"/>
                    <a:pt x="16894" y="5083"/>
                    <a:pt x="15641" y="11983"/>
                  </a:cubicBezTo>
                  <a:cubicBezTo>
                    <a:pt x="14387" y="18884"/>
                    <a:pt x="14083" y="6893"/>
                    <a:pt x="12988" y="11983"/>
                  </a:cubicBezTo>
                  <a:cubicBezTo>
                    <a:pt x="11893" y="17074"/>
                    <a:pt x="11103" y="12367"/>
                    <a:pt x="9687" y="11983"/>
                  </a:cubicBezTo>
                  <a:cubicBezTo>
                    <a:pt x="8270" y="11599"/>
                    <a:pt x="7927" y="13808"/>
                    <a:pt x="6170" y="11983"/>
                  </a:cubicBezTo>
                  <a:cubicBezTo>
                    <a:pt x="4413" y="10159"/>
                    <a:pt x="4450" y="11159"/>
                    <a:pt x="3733" y="11983"/>
                  </a:cubicBezTo>
                  <a:cubicBezTo>
                    <a:pt x="3016" y="12808"/>
                    <a:pt x="934" y="10888"/>
                    <a:pt x="0" y="11983"/>
                  </a:cubicBezTo>
                  <a:cubicBezTo>
                    <a:pt x="-1" y="10723"/>
                    <a:pt x="3" y="8118"/>
                    <a:pt x="0" y="6315"/>
                  </a:cubicBezTo>
                  <a:close/>
                </a:path>
              </a:pathLst>
            </a:custGeom>
            <a:noFill/>
            <a:ln w="44450" cap="rnd" cmpd="sng">
              <a:solidFill>
                <a:schemeClr val="accent2"/>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19" tIns="45719" rIns="45719" bIns="45719" anchor="ctr"/>
            <a:lstStyle/>
            <a:p>
              <a:pPr algn="ctr"/>
              <a:endParaRPr lang="en-US" altLang="en-US">
                <a:solidFill>
                  <a:srgbClr val="FFFFFF"/>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grpSp>
      <p:sp>
        <p:nvSpPr>
          <p:cNvPr id="4103" name="Rectangle 7" descr="Content Placeholder 2">
            <a:extLst>
              <a:ext uri="{FF2B5EF4-FFF2-40B4-BE49-F238E27FC236}">
                <a16:creationId xmlns:a16="http://schemas.microsoft.com/office/drawing/2014/main" id="{DF4663F7-1443-F79E-E45A-EC519493DD26}"/>
              </a:ext>
            </a:extLst>
          </p:cNvPr>
          <p:cNvSpPr>
            <a:spLocks noGrp="1" noChangeArrowheads="1"/>
          </p:cNvSpPr>
          <p:nvPr>
            <p:ph type="body" sz="half" idx="1"/>
          </p:nvPr>
        </p:nvSpPr>
        <p:spPr>
          <a:xfrm>
            <a:off x="5297488" y="2705100"/>
            <a:ext cx="6249987" cy="3484563"/>
          </a:xfrm>
        </p:spPr>
        <p:txBody>
          <a:bodyPr/>
          <a:lstStyle/>
          <a:p>
            <a:pPr marL="0" indent="0">
              <a:buSzTx/>
              <a:buFont typeface="Arial" panose="020B0604020202020204" pitchFamily="34" charset="0"/>
              <a:buNone/>
            </a:pPr>
            <a:r>
              <a:rPr lang="en-US" altLang="en-US" sz="2200"/>
              <a:t>Backorders are products that are temporarily out of stock, but a customer is allowed to place an order against future stock. The problem is when a product is not immediately available, customers may not have the patience to wait. This results into lost sales and low customer satisfaction. In order to avoid such scenarios machine learning (ML) tools can be applied to identify products that are at a risk of backorders.</a:t>
            </a: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Rectangle 1" descr="Rectangle 12">
            <a:extLst>
              <a:ext uri="{FF2B5EF4-FFF2-40B4-BE49-F238E27FC236}">
                <a16:creationId xmlns:a16="http://schemas.microsoft.com/office/drawing/2014/main" id="{D6CC59F4-86C1-7E3C-E9F6-F61FB260CFC6}"/>
              </a:ext>
            </a:extLst>
          </p:cNvPr>
          <p:cNvSpPr>
            <a:spLocks/>
          </p:cNvSpPr>
          <p:nvPr/>
        </p:nvSpPr>
        <p:spPr bwMode="auto">
          <a:xfrm>
            <a:off x="0" y="7938"/>
            <a:ext cx="12192000" cy="6858000"/>
          </a:xfrm>
          <a:prstGeom prst="rect">
            <a:avLst/>
          </a:pr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19" tIns="45719" rIns="45719" bIns="45719" anchor="ctr"/>
          <a:lstStyle/>
          <a:p>
            <a:pPr algn="ctr"/>
            <a:endParaRPr lang="en-US" altLang="en-US">
              <a:solidFill>
                <a:srgbClr val="FFFFFF"/>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sp>
        <p:nvSpPr>
          <p:cNvPr id="5122" name="Rectangle 2" descr="Title 1">
            <a:extLst>
              <a:ext uri="{FF2B5EF4-FFF2-40B4-BE49-F238E27FC236}">
                <a16:creationId xmlns:a16="http://schemas.microsoft.com/office/drawing/2014/main" id="{9CAC5F23-88F5-F76C-51C1-D732006581BA}"/>
              </a:ext>
            </a:extLst>
          </p:cNvPr>
          <p:cNvSpPr>
            <a:spLocks noGrp="1" noChangeArrowheads="1"/>
          </p:cNvSpPr>
          <p:nvPr>
            <p:ph type="title"/>
          </p:nvPr>
        </p:nvSpPr>
        <p:spPr>
          <a:xfrm>
            <a:off x="406400" y="644525"/>
            <a:ext cx="3940175" cy="5583238"/>
          </a:xfrm>
        </p:spPr>
        <p:txBody>
          <a:bodyPr/>
          <a:lstStyle/>
          <a:p>
            <a:pPr algn="r"/>
            <a:r>
              <a:rPr lang="en-US" altLang="en-US" sz="6000"/>
              <a:t>Problem</a:t>
            </a:r>
            <a:r>
              <a:rPr lang="en-US" altLang="en-US" sz="6800"/>
              <a:t> </a:t>
            </a:r>
            <a:r>
              <a:rPr lang="en-US" altLang="en-US" sz="6000"/>
              <a:t>Statements</a:t>
            </a:r>
          </a:p>
        </p:txBody>
      </p:sp>
      <p:sp>
        <p:nvSpPr>
          <p:cNvPr id="5123" name="Line 3" descr="Straight Connector 14">
            <a:extLst>
              <a:ext uri="{FF2B5EF4-FFF2-40B4-BE49-F238E27FC236}">
                <a16:creationId xmlns:a16="http://schemas.microsoft.com/office/drawing/2014/main" id="{97AD59C7-ABBD-1EBF-36D3-2E0D77FDAD57}"/>
              </a:ext>
            </a:extLst>
          </p:cNvPr>
          <p:cNvSpPr>
            <a:spLocks noChangeShapeType="1"/>
          </p:cNvSpPr>
          <p:nvPr/>
        </p:nvSpPr>
        <p:spPr bwMode="auto">
          <a:xfrm flipH="1">
            <a:off x="4727575" y="1131888"/>
            <a:ext cx="0" cy="5716587"/>
          </a:xfrm>
          <a:prstGeom prst="line">
            <a:avLst/>
          </a:prstGeom>
          <a:noFill/>
          <a:ln w="25400" cap="sq" cmpd="sng">
            <a:solidFill>
              <a:srgbClr val="99787B"/>
            </a:solid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19" tIns="45719" rIns="45719" bIns="45719"/>
          <a:lstStyle/>
          <a:p>
            <a:endParaRPr lang="en-US" altLang="en-US"/>
          </a:p>
        </p:txBody>
      </p:sp>
      <p:grpSp>
        <p:nvGrpSpPr>
          <p:cNvPr id="5124" name="Group 4">
            <a:extLst>
              <a:ext uri="{FF2B5EF4-FFF2-40B4-BE49-F238E27FC236}">
                <a16:creationId xmlns:a16="http://schemas.microsoft.com/office/drawing/2014/main" id="{8B4F672A-A393-C9DA-0BDA-84CC85F9FB3B}"/>
              </a:ext>
            </a:extLst>
          </p:cNvPr>
          <p:cNvGrpSpPr>
            <a:grpSpLocks/>
          </p:cNvGrpSpPr>
          <p:nvPr/>
        </p:nvGrpSpPr>
        <p:grpSpPr bwMode="auto">
          <a:xfrm>
            <a:off x="5106988" y="1071563"/>
            <a:ext cx="6246812" cy="5584825"/>
            <a:chOff x="0" y="-1"/>
            <a:chExt cx="6245266" cy="5584711"/>
          </a:xfrm>
        </p:grpSpPr>
        <p:sp>
          <p:nvSpPr>
            <p:cNvPr id="5125" name="AutoShape 5" descr="Rounded Rectangle">
              <a:extLst>
                <a:ext uri="{FF2B5EF4-FFF2-40B4-BE49-F238E27FC236}">
                  <a16:creationId xmlns:a16="http://schemas.microsoft.com/office/drawing/2014/main" id="{12664FFF-7068-A48A-FB6D-C3E7530A0C12}"/>
                </a:ext>
              </a:extLst>
            </p:cNvPr>
            <p:cNvSpPr>
              <a:spLocks/>
            </p:cNvSpPr>
            <p:nvPr/>
          </p:nvSpPr>
          <p:spPr bwMode="auto">
            <a:xfrm>
              <a:off x="0" y="-1"/>
              <a:ext cx="6245266" cy="1175729"/>
            </a:xfrm>
            <a:prstGeom prst="roundRect">
              <a:avLst>
                <a:gd name="adj" fmla="val 10000"/>
              </a:avLst>
            </a:prstGeom>
            <a:solidFill>
              <a:schemeClr val="accent2"/>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19" tIns="45719" rIns="45719" bIns="45719"/>
            <a:lstStyle/>
            <a:p>
              <a:pPr>
                <a:lnSpc>
                  <a:spcPct val="90000"/>
                </a:lnSpc>
                <a:spcBef>
                  <a:spcPts val="1000"/>
                </a:spcBef>
              </a:pPr>
              <a:endParaRPr lang="en-US" altLang="en-US" sz="2800">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sp>
          <p:nvSpPr>
            <p:cNvPr id="5126" name="Rectangle 6" descr="Square">
              <a:extLst>
                <a:ext uri="{FF2B5EF4-FFF2-40B4-BE49-F238E27FC236}">
                  <a16:creationId xmlns:a16="http://schemas.microsoft.com/office/drawing/2014/main" id="{57AFFE4D-C81D-197C-FAA0-32763AD51D32}"/>
                </a:ext>
              </a:extLst>
            </p:cNvPr>
            <p:cNvSpPr>
              <a:spLocks/>
            </p:cNvSpPr>
            <p:nvPr/>
          </p:nvSpPr>
          <p:spPr bwMode="auto">
            <a:xfrm>
              <a:off x="355656" y="264538"/>
              <a:ext cx="646653" cy="646652"/>
            </a:xfrm>
            <a:prstGeom prst="rect">
              <a:avLst/>
            </a:prstGeom>
            <a:blipFill dpi="0" rotWithShape="0">
              <a:blip r:embed="rId2"/>
              <a:srcRect/>
              <a:stretch>
                <a:fillRect/>
              </a:stretch>
            </a:blip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19" tIns="45719" rIns="45719" bIns="45719"/>
            <a:lstStyle/>
            <a:p>
              <a:pPr>
                <a:lnSpc>
                  <a:spcPct val="90000"/>
                </a:lnSpc>
                <a:spcBef>
                  <a:spcPts val="1000"/>
                </a:spcBef>
              </a:pPr>
              <a:endParaRPr lang="en-US" altLang="en-US" sz="2800">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sp>
          <p:nvSpPr>
            <p:cNvPr id="5127" name="Text Box 7" descr="Predicting backorders to manage inventory and avoid supply chain disruptions.">
              <a:extLst>
                <a:ext uri="{FF2B5EF4-FFF2-40B4-BE49-F238E27FC236}">
                  <a16:creationId xmlns:a16="http://schemas.microsoft.com/office/drawing/2014/main" id="{93B68925-2B13-CA1D-8D65-A0C66623FF97}"/>
                </a:ext>
              </a:extLst>
            </p:cNvPr>
            <p:cNvSpPr txBox="1">
              <a:spLocks/>
            </p:cNvSpPr>
            <p:nvPr/>
          </p:nvSpPr>
          <p:spPr bwMode="auto">
            <a:xfrm>
              <a:off x="1357964" y="197959"/>
              <a:ext cx="4887301" cy="77980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4430" tIns="124430" rIns="124430" bIns="124430" anchor="ctr">
              <a:spAutoFit/>
            </a:bodyPr>
            <a:lstStyle>
              <a:lvl1pPr defTabSz="844550">
                <a:defRPr>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1pPr>
              <a:lvl2pPr defTabSz="844550">
                <a:defRPr>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2pPr>
              <a:lvl3pPr defTabSz="844550">
                <a:defRPr>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3pPr>
              <a:lvl4pPr defTabSz="844550">
                <a:defRPr>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4pPr>
              <a:lvl5pPr defTabSz="844550">
                <a:defRPr>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5pPr>
              <a:lvl6pPr marL="457200" defTabSz="844550" fontAlgn="base" hangingPunct="0">
                <a:spcBef>
                  <a:spcPct val="0"/>
                </a:spcBef>
                <a:spcAft>
                  <a:spcPct val="0"/>
                </a:spcAft>
                <a:defRPr>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6pPr>
              <a:lvl7pPr marL="914400" defTabSz="844550" fontAlgn="base" hangingPunct="0">
                <a:spcBef>
                  <a:spcPct val="0"/>
                </a:spcBef>
                <a:spcAft>
                  <a:spcPct val="0"/>
                </a:spcAft>
                <a:defRPr>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7pPr>
              <a:lvl8pPr marL="1371600" defTabSz="844550" fontAlgn="base" hangingPunct="0">
                <a:spcBef>
                  <a:spcPct val="0"/>
                </a:spcBef>
                <a:spcAft>
                  <a:spcPct val="0"/>
                </a:spcAft>
                <a:defRPr>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8pPr>
              <a:lvl9pPr marL="1828800" defTabSz="844550" fontAlgn="base" hangingPunct="0">
                <a:spcBef>
                  <a:spcPct val="0"/>
                </a:spcBef>
                <a:spcAft>
                  <a:spcPct val="0"/>
                </a:spcAft>
                <a:defRPr>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9pPr>
            </a:lstStyle>
            <a:p>
              <a:pPr>
                <a:spcBef>
                  <a:spcPts val="700"/>
                </a:spcBef>
              </a:pPr>
              <a:r>
                <a:rPr lang="en-US" altLang="en-US" sz="1900">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rPr>
                <a:t>Predicting backorders to manage inventory and avoid supply chain disruptions.</a:t>
              </a:r>
            </a:p>
          </p:txBody>
        </p:sp>
        <p:sp>
          <p:nvSpPr>
            <p:cNvPr id="5128" name="AutoShape 8" descr="Rounded Rectangle">
              <a:extLst>
                <a:ext uri="{FF2B5EF4-FFF2-40B4-BE49-F238E27FC236}">
                  <a16:creationId xmlns:a16="http://schemas.microsoft.com/office/drawing/2014/main" id="{B78AABFD-EB13-1AF0-9A91-031DE0A6734E}"/>
                </a:ext>
              </a:extLst>
            </p:cNvPr>
            <p:cNvSpPr>
              <a:spLocks/>
            </p:cNvSpPr>
            <p:nvPr/>
          </p:nvSpPr>
          <p:spPr bwMode="auto">
            <a:xfrm>
              <a:off x="0" y="1469660"/>
              <a:ext cx="6245266" cy="1175728"/>
            </a:xfrm>
            <a:prstGeom prst="roundRect">
              <a:avLst>
                <a:gd name="adj" fmla="val 10000"/>
              </a:avLst>
            </a:prstGeom>
            <a:solidFill>
              <a:srgbClr val="A5A5A5"/>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19" tIns="45719" rIns="45719" bIns="45719"/>
            <a:lstStyle/>
            <a:p>
              <a:pPr>
                <a:lnSpc>
                  <a:spcPct val="90000"/>
                </a:lnSpc>
                <a:spcBef>
                  <a:spcPts val="1000"/>
                </a:spcBef>
              </a:pPr>
              <a:endParaRPr lang="en-US" altLang="en-US" sz="2800">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sp>
          <p:nvSpPr>
            <p:cNvPr id="5129" name="Rectangle 9" descr="Square">
              <a:extLst>
                <a:ext uri="{FF2B5EF4-FFF2-40B4-BE49-F238E27FC236}">
                  <a16:creationId xmlns:a16="http://schemas.microsoft.com/office/drawing/2014/main" id="{A3972128-18C6-F740-A62B-20138F911356}"/>
                </a:ext>
              </a:extLst>
            </p:cNvPr>
            <p:cNvSpPr>
              <a:spLocks/>
            </p:cNvSpPr>
            <p:nvPr/>
          </p:nvSpPr>
          <p:spPr bwMode="auto">
            <a:xfrm>
              <a:off x="355656" y="1734198"/>
              <a:ext cx="646653" cy="646653"/>
            </a:xfrm>
            <a:prstGeom prst="rect">
              <a:avLst/>
            </a:prstGeom>
            <a:blipFill dpi="0" rotWithShape="0">
              <a:blip r:embed="rId3"/>
              <a:srcRect/>
              <a:stretch>
                <a:fillRect/>
              </a:stretch>
            </a:blip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19" tIns="45719" rIns="45719" bIns="45719"/>
            <a:lstStyle/>
            <a:p>
              <a:pPr>
                <a:lnSpc>
                  <a:spcPct val="90000"/>
                </a:lnSpc>
                <a:spcBef>
                  <a:spcPts val="1000"/>
                </a:spcBef>
              </a:pPr>
              <a:endParaRPr lang="en-US" altLang="en-US" sz="2800">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sp>
          <p:nvSpPr>
            <p:cNvPr id="5130" name="Text Box 10" descr="Anticipating backorders to minimize customer dissatisfaction and maintain sales revenue.">
              <a:extLst>
                <a:ext uri="{FF2B5EF4-FFF2-40B4-BE49-F238E27FC236}">
                  <a16:creationId xmlns:a16="http://schemas.microsoft.com/office/drawing/2014/main" id="{33BAE028-93AA-292C-8223-9FE52E4C40E5}"/>
                </a:ext>
              </a:extLst>
            </p:cNvPr>
            <p:cNvSpPr txBox="1">
              <a:spLocks/>
            </p:cNvSpPr>
            <p:nvPr/>
          </p:nvSpPr>
          <p:spPr bwMode="auto">
            <a:xfrm>
              <a:off x="1357964" y="1667620"/>
              <a:ext cx="4887301" cy="77980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4430" tIns="124430" rIns="124430" bIns="124430" anchor="ctr">
              <a:spAutoFit/>
            </a:bodyPr>
            <a:lstStyle>
              <a:lvl1pPr defTabSz="844550">
                <a:defRPr>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1pPr>
              <a:lvl2pPr defTabSz="844550">
                <a:defRPr>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2pPr>
              <a:lvl3pPr defTabSz="844550">
                <a:defRPr>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3pPr>
              <a:lvl4pPr defTabSz="844550">
                <a:defRPr>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4pPr>
              <a:lvl5pPr defTabSz="844550">
                <a:defRPr>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5pPr>
              <a:lvl6pPr marL="457200" defTabSz="844550" fontAlgn="base" hangingPunct="0">
                <a:spcBef>
                  <a:spcPct val="0"/>
                </a:spcBef>
                <a:spcAft>
                  <a:spcPct val="0"/>
                </a:spcAft>
                <a:defRPr>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6pPr>
              <a:lvl7pPr marL="914400" defTabSz="844550" fontAlgn="base" hangingPunct="0">
                <a:spcBef>
                  <a:spcPct val="0"/>
                </a:spcBef>
                <a:spcAft>
                  <a:spcPct val="0"/>
                </a:spcAft>
                <a:defRPr>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7pPr>
              <a:lvl8pPr marL="1371600" defTabSz="844550" fontAlgn="base" hangingPunct="0">
                <a:spcBef>
                  <a:spcPct val="0"/>
                </a:spcBef>
                <a:spcAft>
                  <a:spcPct val="0"/>
                </a:spcAft>
                <a:defRPr>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8pPr>
              <a:lvl9pPr marL="1828800" defTabSz="844550" fontAlgn="base" hangingPunct="0">
                <a:spcBef>
                  <a:spcPct val="0"/>
                </a:spcBef>
                <a:spcAft>
                  <a:spcPct val="0"/>
                </a:spcAft>
                <a:defRPr>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9pPr>
            </a:lstStyle>
            <a:p>
              <a:pPr>
                <a:spcBef>
                  <a:spcPts val="700"/>
                </a:spcBef>
              </a:pPr>
              <a:r>
                <a:rPr lang="en-US" altLang="en-US" sz="1900">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rPr>
                <a:t>Anticipating backorders to minimize customer dissatisfaction and maintain sales revenue.</a:t>
              </a:r>
            </a:p>
          </p:txBody>
        </p:sp>
        <p:sp>
          <p:nvSpPr>
            <p:cNvPr id="5131" name="AutoShape 11" descr="Rounded Rectangle">
              <a:extLst>
                <a:ext uri="{FF2B5EF4-FFF2-40B4-BE49-F238E27FC236}">
                  <a16:creationId xmlns:a16="http://schemas.microsoft.com/office/drawing/2014/main" id="{DFB3846B-960B-F00A-9355-61FF5F13DC46}"/>
                </a:ext>
              </a:extLst>
            </p:cNvPr>
            <p:cNvSpPr>
              <a:spLocks/>
            </p:cNvSpPr>
            <p:nvPr/>
          </p:nvSpPr>
          <p:spPr bwMode="auto">
            <a:xfrm>
              <a:off x="0" y="2939320"/>
              <a:ext cx="6245266" cy="1175728"/>
            </a:xfrm>
            <a:prstGeom prst="roundRect">
              <a:avLst>
                <a:gd name="adj" fmla="val 10000"/>
              </a:avLst>
            </a:prstGeom>
            <a:solidFill>
              <a:srgbClr val="FFC000"/>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19" tIns="45719" rIns="45719" bIns="45719"/>
            <a:lstStyle/>
            <a:p>
              <a:pPr>
                <a:lnSpc>
                  <a:spcPct val="90000"/>
                </a:lnSpc>
                <a:spcBef>
                  <a:spcPts val="1000"/>
                </a:spcBef>
              </a:pPr>
              <a:endParaRPr lang="en-US" altLang="en-US" sz="2800">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sp>
          <p:nvSpPr>
            <p:cNvPr id="5132" name="Rectangle 12" descr="Square">
              <a:extLst>
                <a:ext uri="{FF2B5EF4-FFF2-40B4-BE49-F238E27FC236}">
                  <a16:creationId xmlns:a16="http://schemas.microsoft.com/office/drawing/2014/main" id="{F62378D5-3EAC-BB71-3F5B-9812214572F7}"/>
                </a:ext>
              </a:extLst>
            </p:cNvPr>
            <p:cNvSpPr>
              <a:spLocks/>
            </p:cNvSpPr>
            <p:nvPr/>
          </p:nvSpPr>
          <p:spPr bwMode="auto">
            <a:xfrm>
              <a:off x="355656" y="3203858"/>
              <a:ext cx="646653" cy="646652"/>
            </a:xfrm>
            <a:prstGeom prst="rect">
              <a:avLst/>
            </a:prstGeom>
            <a:blipFill dpi="0" rotWithShape="0">
              <a:blip r:embed="rId4"/>
              <a:srcRect/>
              <a:stretch>
                <a:fillRect/>
              </a:stretch>
            </a:blip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19" tIns="45719" rIns="45719" bIns="45719"/>
            <a:lstStyle/>
            <a:p>
              <a:pPr>
                <a:lnSpc>
                  <a:spcPct val="90000"/>
                </a:lnSpc>
                <a:spcBef>
                  <a:spcPts val="1000"/>
                </a:spcBef>
              </a:pPr>
              <a:endParaRPr lang="en-US" altLang="en-US" sz="2800">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sp>
          <p:nvSpPr>
            <p:cNvPr id="5133" name="Text Box 13" descr="Forecasting backorders to ensure timely product availability.">
              <a:extLst>
                <a:ext uri="{FF2B5EF4-FFF2-40B4-BE49-F238E27FC236}">
                  <a16:creationId xmlns:a16="http://schemas.microsoft.com/office/drawing/2014/main" id="{29F0112E-CA7D-4050-5EBF-8F809DF7BA12}"/>
                </a:ext>
              </a:extLst>
            </p:cNvPr>
            <p:cNvSpPr txBox="1">
              <a:spLocks/>
            </p:cNvSpPr>
            <p:nvPr/>
          </p:nvSpPr>
          <p:spPr bwMode="auto">
            <a:xfrm>
              <a:off x="1357964" y="3137280"/>
              <a:ext cx="4887301" cy="77980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4430" tIns="124430" rIns="124430" bIns="124430" anchor="ctr">
              <a:spAutoFit/>
            </a:bodyPr>
            <a:lstStyle>
              <a:lvl1pPr defTabSz="844550">
                <a:defRPr>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1pPr>
              <a:lvl2pPr defTabSz="844550">
                <a:defRPr>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2pPr>
              <a:lvl3pPr defTabSz="844550">
                <a:defRPr>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3pPr>
              <a:lvl4pPr defTabSz="844550">
                <a:defRPr>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4pPr>
              <a:lvl5pPr defTabSz="844550">
                <a:defRPr>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5pPr>
              <a:lvl6pPr marL="457200" defTabSz="844550" fontAlgn="base" hangingPunct="0">
                <a:spcBef>
                  <a:spcPct val="0"/>
                </a:spcBef>
                <a:spcAft>
                  <a:spcPct val="0"/>
                </a:spcAft>
                <a:defRPr>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6pPr>
              <a:lvl7pPr marL="914400" defTabSz="844550" fontAlgn="base" hangingPunct="0">
                <a:spcBef>
                  <a:spcPct val="0"/>
                </a:spcBef>
                <a:spcAft>
                  <a:spcPct val="0"/>
                </a:spcAft>
                <a:defRPr>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7pPr>
              <a:lvl8pPr marL="1371600" defTabSz="844550" fontAlgn="base" hangingPunct="0">
                <a:spcBef>
                  <a:spcPct val="0"/>
                </a:spcBef>
                <a:spcAft>
                  <a:spcPct val="0"/>
                </a:spcAft>
                <a:defRPr>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8pPr>
              <a:lvl9pPr marL="1828800" defTabSz="844550" fontAlgn="base" hangingPunct="0">
                <a:spcBef>
                  <a:spcPct val="0"/>
                </a:spcBef>
                <a:spcAft>
                  <a:spcPct val="0"/>
                </a:spcAft>
                <a:defRPr>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9pPr>
            </a:lstStyle>
            <a:p>
              <a:pPr>
                <a:spcBef>
                  <a:spcPts val="700"/>
                </a:spcBef>
              </a:pPr>
              <a:r>
                <a:rPr lang="en-US" altLang="en-US" sz="1900">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rPr>
                <a:t>Forecasting backorders to ensure timely product availability.</a:t>
              </a:r>
            </a:p>
          </p:txBody>
        </p:sp>
        <p:sp>
          <p:nvSpPr>
            <p:cNvPr id="5134" name="AutoShape 14" descr="Rounded Rectangle">
              <a:extLst>
                <a:ext uri="{FF2B5EF4-FFF2-40B4-BE49-F238E27FC236}">
                  <a16:creationId xmlns:a16="http://schemas.microsoft.com/office/drawing/2014/main" id="{C819F56D-EEB0-DBBD-EA27-9CDEF3E78CC5}"/>
                </a:ext>
              </a:extLst>
            </p:cNvPr>
            <p:cNvSpPr>
              <a:spLocks/>
            </p:cNvSpPr>
            <p:nvPr/>
          </p:nvSpPr>
          <p:spPr bwMode="auto">
            <a:xfrm>
              <a:off x="0" y="4408980"/>
              <a:ext cx="6245266" cy="1175730"/>
            </a:xfrm>
            <a:prstGeom prst="roundRect">
              <a:avLst>
                <a:gd name="adj" fmla="val 10000"/>
              </a:avLst>
            </a:prstGeom>
            <a:solidFill>
              <a:srgbClr val="5B9BD5"/>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19" tIns="45719" rIns="45719" bIns="45719"/>
            <a:lstStyle/>
            <a:p>
              <a:pPr>
                <a:lnSpc>
                  <a:spcPct val="90000"/>
                </a:lnSpc>
                <a:spcBef>
                  <a:spcPts val="1000"/>
                </a:spcBef>
              </a:pPr>
              <a:endParaRPr lang="en-US" altLang="en-US" sz="2800">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sp>
          <p:nvSpPr>
            <p:cNvPr id="5135" name="Rectangle 15" descr="Square">
              <a:extLst>
                <a:ext uri="{FF2B5EF4-FFF2-40B4-BE49-F238E27FC236}">
                  <a16:creationId xmlns:a16="http://schemas.microsoft.com/office/drawing/2014/main" id="{D835AED1-258E-4ABD-A269-4FDC59FDB94E}"/>
                </a:ext>
              </a:extLst>
            </p:cNvPr>
            <p:cNvSpPr>
              <a:spLocks/>
            </p:cNvSpPr>
            <p:nvPr/>
          </p:nvSpPr>
          <p:spPr bwMode="auto">
            <a:xfrm>
              <a:off x="355656" y="4673518"/>
              <a:ext cx="646653" cy="646653"/>
            </a:xfrm>
            <a:prstGeom prst="rect">
              <a:avLst/>
            </a:prstGeom>
            <a:blipFill dpi="0" rotWithShape="0">
              <a:blip r:embed="rId5"/>
              <a:srcRect/>
              <a:stretch>
                <a:fillRect/>
              </a:stretch>
            </a:blip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19" tIns="45719" rIns="45719" bIns="45719"/>
            <a:lstStyle/>
            <a:p>
              <a:pPr>
                <a:lnSpc>
                  <a:spcPct val="90000"/>
                </a:lnSpc>
                <a:spcBef>
                  <a:spcPts val="1000"/>
                </a:spcBef>
              </a:pPr>
              <a:endParaRPr lang="en-US" altLang="en-US" sz="2800">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sp>
          <p:nvSpPr>
            <p:cNvPr id="5136" name="Text Box 16" descr="Machine learning-based backorder prediction to mitigate stockouts and prevent lost sales.">
              <a:extLst>
                <a:ext uri="{FF2B5EF4-FFF2-40B4-BE49-F238E27FC236}">
                  <a16:creationId xmlns:a16="http://schemas.microsoft.com/office/drawing/2014/main" id="{FFC34C98-B2CB-D87F-3414-E93D9C6AC4FA}"/>
                </a:ext>
              </a:extLst>
            </p:cNvPr>
            <p:cNvSpPr txBox="1">
              <a:spLocks/>
            </p:cNvSpPr>
            <p:nvPr/>
          </p:nvSpPr>
          <p:spPr bwMode="auto">
            <a:xfrm>
              <a:off x="1357964" y="4606940"/>
              <a:ext cx="4887301" cy="77980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4430" tIns="124430" rIns="124430" bIns="124430" anchor="ctr">
              <a:spAutoFit/>
            </a:bodyPr>
            <a:lstStyle>
              <a:lvl1pPr defTabSz="844550">
                <a:defRPr>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1pPr>
              <a:lvl2pPr defTabSz="844550">
                <a:defRPr>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2pPr>
              <a:lvl3pPr defTabSz="844550">
                <a:defRPr>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3pPr>
              <a:lvl4pPr defTabSz="844550">
                <a:defRPr>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4pPr>
              <a:lvl5pPr defTabSz="844550">
                <a:defRPr>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5pPr>
              <a:lvl6pPr marL="457200" defTabSz="844550" fontAlgn="base" hangingPunct="0">
                <a:spcBef>
                  <a:spcPct val="0"/>
                </a:spcBef>
                <a:spcAft>
                  <a:spcPct val="0"/>
                </a:spcAft>
                <a:defRPr>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6pPr>
              <a:lvl7pPr marL="914400" defTabSz="844550" fontAlgn="base" hangingPunct="0">
                <a:spcBef>
                  <a:spcPct val="0"/>
                </a:spcBef>
                <a:spcAft>
                  <a:spcPct val="0"/>
                </a:spcAft>
                <a:defRPr>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7pPr>
              <a:lvl8pPr marL="1371600" defTabSz="844550" fontAlgn="base" hangingPunct="0">
                <a:spcBef>
                  <a:spcPct val="0"/>
                </a:spcBef>
                <a:spcAft>
                  <a:spcPct val="0"/>
                </a:spcAft>
                <a:defRPr>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8pPr>
              <a:lvl9pPr marL="1828800" defTabSz="844550" fontAlgn="base" hangingPunct="0">
                <a:spcBef>
                  <a:spcPct val="0"/>
                </a:spcBef>
                <a:spcAft>
                  <a:spcPct val="0"/>
                </a:spcAft>
                <a:defRPr>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9pPr>
            </a:lstStyle>
            <a:p>
              <a:pPr>
                <a:spcBef>
                  <a:spcPts val="700"/>
                </a:spcBef>
              </a:pPr>
              <a:r>
                <a:rPr lang="en-US" altLang="en-US" sz="1900">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rPr>
                <a:t>Machine learning-based backorder prediction to mitigate stockouts and prevent lost sales.</a:t>
              </a:r>
            </a:p>
          </p:txBody>
        </p:sp>
      </p:gr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Rectangle 1" descr="Architecture">
            <a:extLst>
              <a:ext uri="{FF2B5EF4-FFF2-40B4-BE49-F238E27FC236}">
                <a16:creationId xmlns:a16="http://schemas.microsoft.com/office/drawing/2014/main" id="{03C61F6A-EF26-8B21-F59D-04CD4E83BB8B}"/>
              </a:ext>
            </a:extLst>
          </p:cNvPr>
          <p:cNvSpPr>
            <a:spLocks noGrp="1" noChangeArrowheads="1"/>
          </p:cNvSpPr>
          <p:nvPr>
            <p:ph type="title"/>
          </p:nvPr>
        </p:nvSpPr>
        <p:spPr>
          <a:xfrm>
            <a:off x="160338" y="42863"/>
            <a:ext cx="10521082" cy="766397"/>
          </a:xfrm>
        </p:spPr>
        <p:txBody>
          <a:bodyPr/>
          <a:lstStyle/>
          <a:p>
            <a:r>
              <a:rPr lang="en-US" altLang="en-US"/>
              <a:t>Architecture </a:t>
            </a:r>
          </a:p>
        </p:txBody>
      </p:sp>
      <p:sp>
        <p:nvSpPr>
          <p:cNvPr id="6147" name="AutoShape 3" descr="Cylinder">
            <a:extLst>
              <a:ext uri="{FF2B5EF4-FFF2-40B4-BE49-F238E27FC236}">
                <a16:creationId xmlns:a16="http://schemas.microsoft.com/office/drawing/2014/main" id="{7B07F662-E9F8-C189-03BF-2A464C8C7A76}"/>
              </a:ext>
            </a:extLst>
          </p:cNvPr>
          <p:cNvSpPr>
            <a:spLocks/>
          </p:cNvSpPr>
          <p:nvPr/>
        </p:nvSpPr>
        <p:spPr bwMode="auto">
          <a:xfrm>
            <a:off x="511175" y="4446588"/>
            <a:ext cx="768350" cy="1012825"/>
          </a:xfrm>
          <a:custGeom>
            <a:avLst/>
            <a:gdLst>
              <a:gd name="T0" fmla="+- 0 10800 961"/>
              <a:gd name="T1" fmla="*/ T0 w 19679"/>
              <a:gd name="T2" fmla="*/ 10800 h 21600"/>
              <a:gd name="T3" fmla="+- 0 10800 961"/>
              <a:gd name="T4" fmla="*/ T3 w 19679"/>
              <a:gd name="T5" fmla="*/ 10800 h 21600"/>
              <a:gd name="T6" fmla="+- 0 10800 961"/>
              <a:gd name="T7" fmla="*/ T6 w 19679"/>
              <a:gd name="T8" fmla="*/ 10800 h 21600"/>
              <a:gd name="T9" fmla="+- 0 10800 961"/>
              <a:gd name="T10" fmla="*/ T9 w 19679"/>
              <a:gd name="T11" fmla="*/ 10800 h 21600"/>
            </a:gdLst>
            <a:ahLst/>
            <a:cxnLst>
              <a:cxn ang="0">
                <a:pos x="T1" y="T2"/>
              </a:cxn>
              <a:cxn ang="0">
                <a:pos x="T4" y="T5"/>
              </a:cxn>
              <a:cxn ang="0">
                <a:pos x="T7" y="T8"/>
              </a:cxn>
              <a:cxn ang="0">
                <a:pos x="T10" y="T11"/>
              </a:cxn>
            </a:cxnLst>
            <a:rect l="0" t="0" r="r" b="b"/>
            <a:pathLst>
              <a:path w="19679" h="21600">
                <a:moveTo>
                  <a:pt x="9839" y="0"/>
                </a:moveTo>
                <a:cubicBezTo>
                  <a:pt x="7321" y="0"/>
                  <a:pt x="4803" y="241"/>
                  <a:pt x="2882" y="724"/>
                </a:cubicBezTo>
                <a:cubicBezTo>
                  <a:pt x="-961" y="1689"/>
                  <a:pt x="-961" y="3255"/>
                  <a:pt x="2882" y="4221"/>
                </a:cubicBezTo>
                <a:cubicBezTo>
                  <a:pt x="6724" y="5186"/>
                  <a:pt x="12954" y="5186"/>
                  <a:pt x="16796" y="4221"/>
                </a:cubicBezTo>
                <a:cubicBezTo>
                  <a:pt x="20639" y="3255"/>
                  <a:pt x="20639" y="1689"/>
                  <a:pt x="16796" y="724"/>
                </a:cubicBezTo>
                <a:cubicBezTo>
                  <a:pt x="14875" y="241"/>
                  <a:pt x="12357" y="0"/>
                  <a:pt x="9839" y="0"/>
                </a:cubicBezTo>
                <a:close/>
                <a:moveTo>
                  <a:pt x="0" y="3593"/>
                </a:moveTo>
                <a:lnTo>
                  <a:pt x="0" y="18993"/>
                </a:lnTo>
                <a:cubicBezTo>
                  <a:pt x="0" y="20356"/>
                  <a:pt x="4405" y="21600"/>
                  <a:pt x="9839" y="21600"/>
                </a:cubicBezTo>
                <a:cubicBezTo>
                  <a:pt x="15273" y="21600"/>
                  <a:pt x="19678" y="20356"/>
                  <a:pt x="19678" y="18993"/>
                </a:cubicBezTo>
                <a:lnTo>
                  <a:pt x="19678" y="3593"/>
                </a:lnTo>
                <a:cubicBezTo>
                  <a:pt x="18279" y="4621"/>
                  <a:pt x="14401" y="5357"/>
                  <a:pt x="9839" y="5357"/>
                </a:cubicBezTo>
                <a:cubicBezTo>
                  <a:pt x="5277" y="5357"/>
                  <a:pt x="1399" y="4621"/>
                  <a:pt x="0" y="3593"/>
                </a:cubicBezTo>
                <a:close/>
              </a:path>
            </a:pathLst>
          </a:custGeom>
          <a:solidFill>
            <a:srgbClr val="FFFFFF"/>
          </a:solidFill>
          <a:ln w="12700" cap="flat" cmpd="sng">
            <a:solidFill>
              <a:schemeClr val="accent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45719" tIns="45719" rIns="45719" bIns="45719" anchor="ctr"/>
          <a:lstStyle/>
          <a:p>
            <a:endParaRPr lang="en-US" altLang="en-US">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sp>
        <p:nvSpPr>
          <p:cNvPr id="6148" name="Text Box 4" descr="Data Storage…">
            <a:extLst>
              <a:ext uri="{FF2B5EF4-FFF2-40B4-BE49-F238E27FC236}">
                <a16:creationId xmlns:a16="http://schemas.microsoft.com/office/drawing/2014/main" id="{4661FE67-201E-272A-CF61-6450F1A00638}"/>
              </a:ext>
            </a:extLst>
          </p:cNvPr>
          <p:cNvSpPr txBox="1">
            <a:spLocks/>
          </p:cNvSpPr>
          <p:nvPr/>
        </p:nvSpPr>
        <p:spPr bwMode="auto">
          <a:xfrm>
            <a:off x="223838" y="5548313"/>
            <a:ext cx="1371600" cy="6238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45719" tIns="45719" rIns="45719" bIns="45719">
            <a:spAutoFit/>
          </a:bodyPr>
          <a:lstStyle/>
          <a:p>
            <a:r>
              <a:rPr lang="en-US" altLang="en-US" b="1">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rPr>
              <a:t>Data Storage </a:t>
            </a:r>
          </a:p>
          <a:p>
            <a:r>
              <a:rPr lang="en-US" altLang="en-US" b="1">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rPr>
              <a:t>   Locations</a:t>
            </a:r>
          </a:p>
        </p:txBody>
      </p:sp>
      <p:sp>
        <p:nvSpPr>
          <p:cNvPr id="6149" name="Line 5" descr="Line">
            <a:extLst>
              <a:ext uri="{FF2B5EF4-FFF2-40B4-BE49-F238E27FC236}">
                <a16:creationId xmlns:a16="http://schemas.microsoft.com/office/drawing/2014/main" id="{3384EB80-44BD-0295-6512-E365D031BB19}"/>
              </a:ext>
            </a:extLst>
          </p:cNvPr>
          <p:cNvSpPr>
            <a:spLocks noChangeShapeType="1"/>
          </p:cNvSpPr>
          <p:nvPr/>
        </p:nvSpPr>
        <p:spPr bwMode="auto">
          <a:xfrm flipV="1">
            <a:off x="895350" y="3332163"/>
            <a:ext cx="0" cy="1027112"/>
          </a:xfrm>
          <a:prstGeom prst="line">
            <a:avLst/>
          </a:prstGeom>
          <a:noFill/>
          <a:ln w="38100" cap="flat" cmpd="sng">
            <a:solidFill>
              <a:schemeClr val="accent2"/>
            </a:solidFill>
            <a:prstDash val="solid"/>
            <a:round/>
            <a:headEnd type="non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19" tIns="45719" rIns="45719" bIns="45719"/>
          <a:lstStyle/>
          <a:p>
            <a:endParaRPr lang="en-US" altLang="en-US"/>
          </a:p>
        </p:txBody>
      </p:sp>
      <p:grpSp>
        <p:nvGrpSpPr>
          <p:cNvPr id="6150" name="Group 6">
            <a:extLst>
              <a:ext uri="{FF2B5EF4-FFF2-40B4-BE49-F238E27FC236}">
                <a16:creationId xmlns:a16="http://schemas.microsoft.com/office/drawing/2014/main" id="{59A4DA4D-799A-1171-9521-BC30409079FE}"/>
              </a:ext>
            </a:extLst>
          </p:cNvPr>
          <p:cNvGrpSpPr>
            <a:grpSpLocks/>
          </p:cNvGrpSpPr>
          <p:nvPr/>
        </p:nvGrpSpPr>
        <p:grpSpPr bwMode="auto">
          <a:xfrm>
            <a:off x="158750" y="1974850"/>
            <a:ext cx="1474788" cy="1270000"/>
            <a:chOff x="0" y="0"/>
            <a:chExt cx="1474121" cy="1270001"/>
          </a:xfrm>
        </p:grpSpPr>
        <p:sp>
          <p:nvSpPr>
            <p:cNvPr id="6151" name="AutoShape 7">
              <a:extLst>
                <a:ext uri="{FF2B5EF4-FFF2-40B4-BE49-F238E27FC236}">
                  <a16:creationId xmlns:a16="http://schemas.microsoft.com/office/drawing/2014/main" id="{4E1AEF56-ADB1-7F67-F219-23741BD35220}"/>
                </a:ext>
              </a:extLst>
            </p:cNvPr>
            <p:cNvSpPr>
              <a:spLocks/>
            </p:cNvSpPr>
            <p:nvPr/>
          </p:nvSpPr>
          <p:spPr bwMode="auto">
            <a:xfrm>
              <a:off x="0" y="0"/>
              <a:ext cx="1474121" cy="1270001"/>
            </a:xfrm>
            <a:prstGeom prst="roundRect">
              <a:avLst>
                <a:gd name="adj" fmla="val 15000"/>
              </a:avLst>
            </a:prstGeom>
            <a:solidFill>
              <a:srgbClr val="FFFFFF"/>
            </a:solidFill>
            <a:ln w="12700" cap="flat" cmpd="sng">
              <a:solidFill>
                <a:schemeClr val="accent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45719" tIns="45719" rIns="45719" bIns="45719" anchor="ctr"/>
            <a:lstStyle/>
            <a:p>
              <a:pPr algn="ctr"/>
              <a:endParaRPr lang="en-US" altLang="en-US" b="1">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sp>
          <p:nvSpPr>
            <p:cNvPr id="6152" name="Text Box 8">
              <a:extLst>
                <a:ext uri="{FF2B5EF4-FFF2-40B4-BE49-F238E27FC236}">
                  <a16:creationId xmlns:a16="http://schemas.microsoft.com/office/drawing/2014/main" id="{B84C591E-0A18-BCF9-AD2C-F92D323E24D4}"/>
                </a:ext>
              </a:extLst>
            </p:cNvPr>
            <p:cNvSpPr txBox="1">
              <a:spLocks/>
            </p:cNvSpPr>
            <p:nvPr/>
          </p:nvSpPr>
          <p:spPr bwMode="auto">
            <a:xfrm>
              <a:off x="62145" y="311836"/>
              <a:ext cx="1349831" cy="64633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19" tIns="45719" rIns="45719" bIns="45719" anchor="ctr">
              <a:spAutoFit/>
            </a:bodyPr>
            <a:lstStyle/>
            <a:p>
              <a:r>
                <a:rPr lang="en-US" altLang="en-US" b="1" dirty="0">
                  <a:latin typeface="Calibri"/>
                  <a:ea typeface="Calibri" panose="020F0502020204030204" pitchFamily="34" charset="0"/>
                  <a:cs typeface="Calibri"/>
                  <a:sym typeface="Calibri" panose="020F0502020204030204" pitchFamily="34" charset="0"/>
                </a:rPr>
                <a:t>   Data             Ingestion</a:t>
              </a:r>
              <a:endParaRPr lang="en-US"/>
            </a:p>
          </p:txBody>
        </p:sp>
      </p:grpSp>
      <p:sp>
        <p:nvSpPr>
          <p:cNvPr id="6153" name="Line 9" descr="Line">
            <a:extLst>
              <a:ext uri="{FF2B5EF4-FFF2-40B4-BE49-F238E27FC236}">
                <a16:creationId xmlns:a16="http://schemas.microsoft.com/office/drawing/2014/main" id="{E6408149-AB05-7D48-D471-DB49017AC99C}"/>
              </a:ext>
            </a:extLst>
          </p:cNvPr>
          <p:cNvSpPr>
            <a:spLocks noChangeShapeType="1"/>
          </p:cNvSpPr>
          <p:nvPr/>
        </p:nvSpPr>
        <p:spPr bwMode="auto">
          <a:xfrm>
            <a:off x="1720850" y="2609850"/>
            <a:ext cx="1146175" cy="0"/>
          </a:xfrm>
          <a:prstGeom prst="line">
            <a:avLst/>
          </a:prstGeom>
          <a:noFill/>
          <a:ln w="38100" cap="flat" cmpd="sng">
            <a:solidFill>
              <a:schemeClr val="accent2"/>
            </a:solidFill>
            <a:prstDash val="solid"/>
            <a:round/>
            <a:headEnd type="non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19" tIns="45719" rIns="45719" bIns="45719"/>
          <a:lstStyle/>
          <a:p>
            <a:endParaRPr lang="en-US" altLang="en-US"/>
          </a:p>
        </p:txBody>
      </p:sp>
      <p:grpSp>
        <p:nvGrpSpPr>
          <p:cNvPr id="6154" name="Group 10">
            <a:extLst>
              <a:ext uri="{FF2B5EF4-FFF2-40B4-BE49-F238E27FC236}">
                <a16:creationId xmlns:a16="http://schemas.microsoft.com/office/drawing/2014/main" id="{3538F465-5DA0-099B-5DBA-302AD96F64AD}"/>
              </a:ext>
            </a:extLst>
          </p:cNvPr>
          <p:cNvGrpSpPr>
            <a:grpSpLocks/>
          </p:cNvGrpSpPr>
          <p:nvPr/>
        </p:nvGrpSpPr>
        <p:grpSpPr bwMode="auto">
          <a:xfrm>
            <a:off x="2898775" y="1893888"/>
            <a:ext cx="2198688" cy="3903662"/>
            <a:chOff x="-1" y="0"/>
            <a:chExt cx="2197830" cy="3902870"/>
          </a:xfrm>
        </p:grpSpPr>
        <p:sp>
          <p:nvSpPr>
            <p:cNvPr id="6155" name="Rectangle 11">
              <a:extLst>
                <a:ext uri="{FF2B5EF4-FFF2-40B4-BE49-F238E27FC236}">
                  <a16:creationId xmlns:a16="http://schemas.microsoft.com/office/drawing/2014/main" id="{6BE49120-34DB-0CEB-8A77-1111201D1CEA}"/>
                </a:ext>
              </a:extLst>
            </p:cNvPr>
            <p:cNvSpPr>
              <a:spLocks/>
            </p:cNvSpPr>
            <p:nvPr/>
          </p:nvSpPr>
          <p:spPr bwMode="auto">
            <a:xfrm>
              <a:off x="-1" y="0"/>
              <a:ext cx="2197830" cy="3902870"/>
            </a:xfrm>
            <a:prstGeom prst="rect">
              <a:avLst/>
            </a:prstGeom>
            <a:solidFill>
              <a:srgbClr val="FFFFFF"/>
            </a:solidFill>
            <a:ln w="12700" cap="flat" cmpd="sng">
              <a:solidFill>
                <a:schemeClr val="accent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45719" tIns="45719" rIns="45719" bIns="45719"/>
            <a:lstStyle/>
            <a:p>
              <a:pPr algn="ctr"/>
              <a:endParaRPr lang="en-US" altLang="en-US" b="1">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sp>
          <p:nvSpPr>
            <p:cNvPr id="6156" name="Text Box 12">
              <a:extLst>
                <a:ext uri="{FF2B5EF4-FFF2-40B4-BE49-F238E27FC236}">
                  <a16:creationId xmlns:a16="http://schemas.microsoft.com/office/drawing/2014/main" id="{101EEC6C-DC64-DD40-12D1-37A1564817AB}"/>
                </a:ext>
              </a:extLst>
            </p:cNvPr>
            <p:cNvSpPr txBox="1">
              <a:spLocks/>
            </p:cNvSpPr>
            <p:nvPr/>
          </p:nvSpPr>
          <p:spPr bwMode="auto">
            <a:xfrm>
              <a:off x="6349" y="6351"/>
              <a:ext cx="2185130" cy="6251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19" tIns="45719" rIns="45719" bIns="45719">
              <a:spAutoFit/>
            </a:bodyPr>
            <a:lstStyle/>
            <a:p>
              <a:pPr algn="ctr"/>
              <a:r>
                <a:rPr lang="en-US" altLang="en-US" b="1">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rPr>
                <a:t>Data </a:t>
              </a:r>
            </a:p>
            <a:p>
              <a:pPr algn="ctr"/>
              <a:r>
                <a:rPr lang="en-US" altLang="en-US" b="1">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rPr>
                <a:t>Preparation</a:t>
              </a:r>
            </a:p>
          </p:txBody>
        </p:sp>
      </p:grpSp>
      <p:grpSp>
        <p:nvGrpSpPr>
          <p:cNvPr id="6157" name="Group 13">
            <a:extLst>
              <a:ext uri="{FF2B5EF4-FFF2-40B4-BE49-F238E27FC236}">
                <a16:creationId xmlns:a16="http://schemas.microsoft.com/office/drawing/2014/main" id="{F8DA810A-4617-7760-9ED4-B8C1538D755C}"/>
              </a:ext>
            </a:extLst>
          </p:cNvPr>
          <p:cNvGrpSpPr>
            <a:grpSpLocks/>
          </p:cNvGrpSpPr>
          <p:nvPr/>
        </p:nvGrpSpPr>
        <p:grpSpPr bwMode="auto">
          <a:xfrm>
            <a:off x="6407150" y="1893888"/>
            <a:ext cx="2198688" cy="3903662"/>
            <a:chOff x="-1" y="0"/>
            <a:chExt cx="2197831" cy="3902870"/>
          </a:xfrm>
        </p:grpSpPr>
        <p:sp>
          <p:nvSpPr>
            <p:cNvPr id="6158" name="Rectangle 14">
              <a:extLst>
                <a:ext uri="{FF2B5EF4-FFF2-40B4-BE49-F238E27FC236}">
                  <a16:creationId xmlns:a16="http://schemas.microsoft.com/office/drawing/2014/main" id="{F0DC6A45-B5CB-3F1B-BB07-4A5E99A9FE61}"/>
                </a:ext>
              </a:extLst>
            </p:cNvPr>
            <p:cNvSpPr>
              <a:spLocks/>
            </p:cNvSpPr>
            <p:nvPr/>
          </p:nvSpPr>
          <p:spPr bwMode="auto">
            <a:xfrm>
              <a:off x="-1" y="0"/>
              <a:ext cx="2197831" cy="3902870"/>
            </a:xfrm>
            <a:prstGeom prst="rect">
              <a:avLst/>
            </a:prstGeom>
            <a:solidFill>
              <a:srgbClr val="FFFFFF"/>
            </a:solidFill>
            <a:ln w="12700" cap="flat" cmpd="sng">
              <a:solidFill>
                <a:schemeClr val="accent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45719" tIns="45719" rIns="45719" bIns="45719"/>
            <a:lstStyle/>
            <a:p>
              <a:pPr algn="ctr"/>
              <a:endParaRPr lang="en-US" altLang="en-US" b="1">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sp>
          <p:nvSpPr>
            <p:cNvPr id="6159" name="Text Box 15">
              <a:extLst>
                <a:ext uri="{FF2B5EF4-FFF2-40B4-BE49-F238E27FC236}">
                  <a16:creationId xmlns:a16="http://schemas.microsoft.com/office/drawing/2014/main" id="{5F1E660E-BE48-3136-DFCB-4F4BA53D902F}"/>
                </a:ext>
              </a:extLst>
            </p:cNvPr>
            <p:cNvSpPr txBox="1">
              <a:spLocks/>
            </p:cNvSpPr>
            <p:nvPr/>
          </p:nvSpPr>
          <p:spPr bwMode="auto">
            <a:xfrm>
              <a:off x="6349" y="6351"/>
              <a:ext cx="2185131" cy="6251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19" tIns="45719" rIns="45719" bIns="45719">
              <a:spAutoFit/>
            </a:bodyPr>
            <a:lstStyle/>
            <a:p>
              <a:pPr algn="ctr"/>
              <a:r>
                <a:rPr lang="en-US" altLang="en-US" b="1">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rPr>
                <a:t>Model Building and   Training</a:t>
              </a:r>
            </a:p>
          </p:txBody>
        </p:sp>
      </p:grpSp>
      <p:grpSp>
        <p:nvGrpSpPr>
          <p:cNvPr id="6160" name="Group 16">
            <a:extLst>
              <a:ext uri="{FF2B5EF4-FFF2-40B4-BE49-F238E27FC236}">
                <a16:creationId xmlns:a16="http://schemas.microsoft.com/office/drawing/2014/main" id="{96BA99D2-7C5C-A0CA-486A-F95F6BEC9FE2}"/>
              </a:ext>
            </a:extLst>
          </p:cNvPr>
          <p:cNvGrpSpPr>
            <a:grpSpLocks/>
          </p:cNvGrpSpPr>
          <p:nvPr/>
        </p:nvGrpSpPr>
        <p:grpSpPr bwMode="auto">
          <a:xfrm>
            <a:off x="9748838" y="1974850"/>
            <a:ext cx="1876425" cy="2511425"/>
            <a:chOff x="-1" y="-1"/>
            <a:chExt cx="1876588" cy="2511032"/>
          </a:xfrm>
        </p:grpSpPr>
        <p:sp>
          <p:nvSpPr>
            <p:cNvPr id="6161" name="Rectangle 17">
              <a:extLst>
                <a:ext uri="{FF2B5EF4-FFF2-40B4-BE49-F238E27FC236}">
                  <a16:creationId xmlns:a16="http://schemas.microsoft.com/office/drawing/2014/main" id="{C73001CF-7AAA-3D01-B055-6BCDB57B1FB4}"/>
                </a:ext>
              </a:extLst>
            </p:cNvPr>
            <p:cNvSpPr>
              <a:spLocks/>
            </p:cNvSpPr>
            <p:nvPr/>
          </p:nvSpPr>
          <p:spPr bwMode="auto">
            <a:xfrm>
              <a:off x="-1" y="-1"/>
              <a:ext cx="1876588" cy="2511032"/>
            </a:xfrm>
            <a:prstGeom prst="rect">
              <a:avLst/>
            </a:prstGeom>
            <a:solidFill>
              <a:srgbClr val="FFFFFF"/>
            </a:solidFill>
            <a:ln w="12700" cap="flat" cmpd="sng">
              <a:solidFill>
                <a:schemeClr val="accent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45719" tIns="45719" rIns="45719" bIns="45719"/>
            <a:lstStyle/>
            <a:p>
              <a:pPr algn="ctr"/>
              <a:endParaRPr lang="en-US" altLang="en-US" b="1">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sp>
          <p:nvSpPr>
            <p:cNvPr id="6162" name="Text Box 18">
              <a:extLst>
                <a:ext uri="{FF2B5EF4-FFF2-40B4-BE49-F238E27FC236}">
                  <a16:creationId xmlns:a16="http://schemas.microsoft.com/office/drawing/2014/main" id="{A683D034-9F34-83B7-D471-9F6D2774BC11}"/>
                </a:ext>
              </a:extLst>
            </p:cNvPr>
            <p:cNvSpPr txBox="1">
              <a:spLocks/>
            </p:cNvSpPr>
            <p:nvPr/>
          </p:nvSpPr>
          <p:spPr bwMode="auto">
            <a:xfrm>
              <a:off x="6349" y="6350"/>
              <a:ext cx="1863888" cy="6251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19" tIns="45719" rIns="45719" bIns="45719">
              <a:spAutoFit/>
            </a:bodyPr>
            <a:lstStyle/>
            <a:p>
              <a:pPr algn="ctr"/>
              <a:r>
                <a:rPr lang="en-US" altLang="en-US" b="1">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rPr>
                <a:t>Model Deployment</a:t>
              </a:r>
            </a:p>
          </p:txBody>
        </p:sp>
      </p:grpSp>
      <p:grpSp>
        <p:nvGrpSpPr>
          <p:cNvPr id="6163" name="Group 19">
            <a:extLst>
              <a:ext uri="{FF2B5EF4-FFF2-40B4-BE49-F238E27FC236}">
                <a16:creationId xmlns:a16="http://schemas.microsoft.com/office/drawing/2014/main" id="{30C5CEF1-1877-5109-5DE3-8759CD124842}"/>
              </a:ext>
            </a:extLst>
          </p:cNvPr>
          <p:cNvGrpSpPr>
            <a:grpSpLocks/>
          </p:cNvGrpSpPr>
          <p:nvPr/>
        </p:nvGrpSpPr>
        <p:grpSpPr bwMode="auto">
          <a:xfrm>
            <a:off x="2946400" y="2938463"/>
            <a:ext cx="2103438" cy="584200"/>
            <a:chOff x="0" y="-1"/>
            <a:chExt cx="2103553" cy="584468"/>
          </a:xfrm>
        </p:grpSpPr>
        <p:sp>
          <p:nvSpPr>
            <p:cNvPr id="6164" name="Rectangle 20">
              <a:extLst>
                <a:ext uri="{FF2B5EF4-FFF2-40B4-BE49-F238E27FC236}">
                  <a16:creationId xmlns:a16="http://schemas.microsoft.com/office/drawing/2014/main" id="{4B7F19F9-21D9-85BB-E120-34ABA30B289D}"/>
                </a:ext>
              </a:extLst>
            </p:cNvPr>
            <p:cNvSpPr>
              <a:spLocks/>
            </p:cNvSpPr>
            <p:nvPr/>
          </p:nvSpPr>
          <p:spPr bwMode="auto">
            <a:xfrm>
              <a:off x="0" y="-1"/>
              <a:ext cx="2103553" cy="584468"/>
            </a:xfrm>
            <a:prstGeom prst="rect">
              <a:avLst/>
            </a:prstGeom>
            <a:gradFill rotWithShape="0">
              <a:gsLst>
                <a:gs pos="0">
                  <a:srgbClr val="70A6DB"/>
                </a:gs>
                <a:gs pos="50000">
                  <a:srgbClr val="559BDB"/>
                </a:gs>
                <a:gs pos="100000">
                  <a:srgbClr val="448AC9"/>
                </a:gs>
              </a:gsLst>
              <a:lin ang="5400000"/>
            </a:gradFill>
            <a:ln w="6350" cap="flat" cmpd="sng">
              <a:solidFill>
                <a:srgbClr val="5B9BD5"/>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45719" tIns="45719" rIns="45719" bIns="45719" anchor="ctr"/>
            <a:lstStyle/>
            <a:p>
              <a:endParaRPr lang="en-US" altLang="en-US">
                <a:solidFill>
                  <a:srgbClr val="FFFFFF"/>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sp>
          <p:nvSpPr>
            <p:cNvPr id="6165" name="Text Box 21">
              <a:extLst>
                <a:ext uri="{FF2B5EF4-FFF2-40B4-BE49-F238E27FC236}">
                  <a16:creationId xmlns:a16="http://schemas.microsoft.com/office/drawing/2014/main" id="{560D73B3-A681-46D1-9F07-93811D3810E8}"/>
                </a:ext>
              </a:extLst>
            </p:cNvPr>
            <p:cNvSpPr txBox="1">
              <a:spLocks/>
            </p:cNvSpPr>
            <p:nvPr/>
          </p:nvSpPr>
          <p:spPr bwMode="auto">
            <a:xfrm>
              <a:off x="3175" y="125690"/>
              <a:ext cx="2097203" cy="3330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19" tIns="45719" rIns="45719" bIns="45719" anchor="ctr">
              <a:spAutoFit/>
            </a:bodyPr>
            <a:lstStyle/>
            <a:p>
              <a:r>
                <a:rPr lang="en-US" altLang="en-US">
                  <a:solidFill>
                    <a:srgbClr val="FFFFFF"/>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rPr>
                <a:t>     Transformation</a:t>
              </a:r>
            </a:p>
          </p:txBody>
        </p:sp>
      </p:grpSp>
      <p:grpSp>
        <p:nvGrpSpPr>
          <p:cNvPr id="6166" name="Group 22">
            <a:extLst>
              <a:ext uri="{FF2B5EF4-FFF2-40B4-BE49-F238E27FC236}">
                <a16:creationId xmlns:a16="http://schemas.microsoft.com/office/drawing/2014/main" id="{993581E8-6732-F73E-837B-F8E43CDC8407}"/>
              </a:ext>
            </a:extLst>
          </p:cNvPr>
          <p:cNvGrpSpPr>
            <a:grpSpLocks/>
          </p:cNvGrpSpPr>
          <p:nvPr/>
        </p:nvGrpSpPr>
        <p:grpSpPr bwMode="auto">
          <a:xfrm>
            <a:off x="2946400" y="3798888"/>
            <a:ext cx="2103438" cy="584200"/>
            <a:chOff x="0" y="-1"/>
            <a:chExt cx="2103553" cy="584468"/>
          </a:xfrm>
        </p:grpSpPr>
        <p:sp>
          <p:nvSpPr>
            <p:cNvPr id="6167" name="Rectangle 23">
              <a:extLst>
                <a:ext uri="{FF2B5EF4-FFF2-40B4-BE49-F238E27FC236}">
                  <a16:creationId xmlns:a16="http://schemas.microsoft.com/office/drawing/2014/main" id="{06A1EFFD-3335-74C5-9D33-C7FE0C4CE4F4}"/>
                </a:ext>
              </a:extLst>
            </p:cNvPr>
            <p:cNvSpPr>
              <a:spLocks/>
            </p:cNvSpPr>
            <p:nvPr/>
          </p:nvSpPr>
          <p:spPr bwMode="auto">
            <a:xfrm>
              <a:off x="0" y="-1"/>
              <a:ext cx="2103553" cy="584468"/>
            </a:xfrm>
            <a:prstGeom prst="rect">
              <a:avLst/>
            </a:prstGeom>
            <a:gradFill rotWithShape="0">
              <a:gsLst>
                <a:gs pos="0">
                  <a:srgbClr val="70A6DB"/>
                </a:gs>
                <a:gs pos="50000">
                  <a:srgbClr val="559BDB"/>
                </a:gs>
                <a:gs pos="100000">
                  <a:srgbClr val="448AC9"/>
                </a:gs>
              </a:gsLst>
              <a:lin ang="5400000"/>
            </a:gradFill>
            <a:ln w="6350" cap="flat" cmpd="sng">
              <a:solidFill>
                <a:srgbClr val="5B9BD5"/>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45719" tIns="45719" rIns="45719" bIns="45719" anchor="ctr"/>
            <a:lstStyle/>
            <a:p>
              <a:endParaRPr lang="en-US" altLang="en-US">
                <a:solidFill>
                  <a:srgbClr val="FFFFFF"/>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sp>
          <p:nvSpPr>
            <p:cNvPr id="6168" name="Text Box 24">
              <a:extLst>
                <a:ext uri="{FF2B5EF4-FFF2-40B4-BE49-F238E27FC236}">
                  <a16:creationId xmlns:a16="http://schemas.microsoft.com/office/drawing/2014/main" id="{B7A6206A-CB28-CE0B-7F86-7C4145025EB4}"/>
                </a:ext>
              </a:extLst>
            </p:cNvPr>
            <p:cNvSpPr txBox="1">
              <a:spLocks/>
            </p:cNvSpPr>
            <p:nvPr/>
          </p:nvSpPr>
          <p:spPr bwMode="auto">
            <a:xfrm>
              <a:off x="3175" y="125690"/>
              <a:ext cx="2097203" cy="3330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19" tIns="45719" rIns="45719" bIns="45719" anchor="ctr">
              <a:spAutoFit/>
            </a:bodyPr>
            <a:lstStyle/>
            <a:p>
              <a:r>
                <a:rPr lang="en-US" altLang="en-US">
                  <a:solidFill>
                    <a:srgbClr val="FFFFFF"/>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rPr>
                <a:t>         Validation</a:t>
              </a:r>
            </a:p>
          </p:txBody>
        </p:sp>
      </p:grpSp>
      <p:grpSp>
        <p:nvGrpSpPr>
          <p:cNvPr id="6169" name="Group 25">
            <a:extLst>
              <a:ext uri="{FF2B5EF4-FFF2-40B4-BE49-F238E27FC236}">
                <a16:creationId xmlns:a16="http://schemas.microsoft.com/office/drawing/2014/main" id="{0919A46C-18C2-7A88-C7D3-0FCFD0FB9F6C}"/>
              </a:ext>
            </a:extLst>
          </p:cNvPr>
          <p:cNvGrpSpPr>
            <a:grpSpLocks/>
          </p:cNvGrpSpPr>
          <p:nvPr/>
        </p:nvGrpSpPr>
        <p:grpSpPr bwMode="auto">
          <a:xfrm>
            <a:off x="2946400" y="4660900"/>
            <a:ext cx="2103438" cy="584200"/>
            <a:chOff x="0" y="-1"/>
            <a:chExt cx="2103553" cy="584468"/>
          </a:xfrm>
        </p:grpSpPr>
        <p:sp>
          <p:nvSpPr>
            <p:cNvPr id="6170" name="Rectangle 26">
              <a:extLst>
                <a:ext uri="{FF2B5EF4-FFF2-40B4-BE49-F238E27FC236}">
                  <a16:creationId xmlns:a16="http://schemas.microsoft.com/office/drawing/2014/main" id="{C6ADEAB7-B159-0C82-8954-E06FA2E771D3}"/>
                </a:ext>
              </a:extLst>
            </p:cNvPr>
            <p:cNvSpPr>
              <a:spLocks/>
            </p:cNvSpPr>
            <p:nvPr/>
          </p:nvSpPr>
          <p:spPr bwMode="auto">
            <a:xfrm>
              <a:off x="0" y="-1"/>
              <a:ext cx="2103553" cy="584468"/>
            </a:xfrm>
            <a:prstGeom prst="rect">
              <a:avLst/>
            </a:prstGeom>
            <a:gradFill rotWithShape="0">
              <a:gsLst>
                <a:gs pos="0">
                  <a:srgbClr val="70A6DB"/>
                </a:gs>
                <a:gs pos="50000">
                  <a:srgbClr val="559BDB"/>
                </a:gs>
                <a:gs pos="100000">
                  <a:srgbClr val="448AC9"/>
                </a:gs>
              </a:gsLst>
              <a:lin ang="5400000"/>
            </a:gradFill>
            <a:ln w="6350" cap="flat" cmpd="sng">
              <a:solidFill>
                <a:srgbClr val="5B9BD5"/>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45719" tIns="45719" rIns="45719" bIns="45719" anchor="ctr"/>
            <a:lstStyle/>
            <a:p>
              <a:endParaRPr lang="en-US" altLang="en-US">
                <a:solidFill>
                  <a:srgbClr val="FFFFFF"/>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sp>
          <p:nvSpPr>
            <p:cNvPr id="6171" name="Text Box 27">
              <a:extLst>
                <a:ext uri="{FF2B5EF4-FFF2-40B4-BE49-F238E27FC236}">
                  <a16:creationId xmlns:a16="http://schemas.microsoft.com/office/drawing/2014/main" id="{714A334D-CBF6-F764-05EB-50386DEAE730}"/>
                </a:ext>
              </a:extLst>
            </p:cNvPr>
            <p:cNvSpPr txBox="1">
              <a:spLocks/>
            </p:cNvSpPr>
            <p:nvPr/>
          </p:nvSpPr>
          <p:spPr bwMode="auto">
            <a:xfrm>
              <a:off x="3175" y="125690"/>
              <a:ext cx="2097203" cy="3330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19" tIns="45719" rIns="45719" bIns="45719" anchor="ctr">
              <a:spAutoFit/>
            </a:bodyPr>
            <a:lstStyle/>
            <a:p>
              <a:r>
                <a:rPr lang="en-US" altLang="en-US">
                  <a:solidFill>
                    <a:srgbClr val="FFFFFF"/>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rPr>
                <a:t>     Feature Selection</a:t>
              </a:r>
            </a:p>
          </p:txBody>
        </p:sp>
      </p:grpSp>
      <p:sp>
        <p:nvSpPr>
          <p:cNvPr id="6172" name="Line 28" descr="Line">
            <a:extLst>
              <a:ext uri="{FF2B5EF4-FFF2-40B4-BE49-F238E27FC236}">
                <a16:creationId xmlns:a16="http://schemas.microsoft.com/office/drawing/2014/main" id="{49394803-98C7-5D7F-C501-007CB6BE1152}"/>
              </a:ext>
            </a:extLst>
          </p:cNvPr>
          <p:cNvSpPr>
            <a:spLocks noChangeShapeType="1"/>
          </p:cNvSpPr>
          <p:nvPr/>
        </p:nvSpPr>
        <p:spPr bwMode="auto">
          <a:xfrm>
            <a:off x="5097463" y="3230563"/>
            <a:ext cx="527050" cy="0"/>
          </a:xfrm>
          <a:prstGeom prst="line">
            <a:avLst/>
          </a:prstGeom>
          <a:noFill/>
          <a:ln w="38100" cap="flat" cmpd="sng">
            <a:solidFill>
              <a:schemeClr val="accent2"/>
            </a:solid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19" tIns="45719" rIns="45719" bIns="45719"/>
          <a:lstStyle/>
          <a:p>
            <a:endParaRPr lang="en-US" altLang="en-US"/>
          </a:p>
        </p:txBody>
      </p:sp>
      <p:sp>
        <p:nvSpPr>
          <p:cNvPr id="6173" name="Line 29" descr="Line">
            <a:extLst>
              <a:ext uri="{FF2B5EF4-FFF2-40B4-BE49-F238E27FC236}">
                <a16:creationId xmlns:a16="http://schemas.microsoft.com/office/drawing/2014/main" id="{73DE38A2-A338-E622-EC86-B07A1B7DE96C}"/>
              </a:ext>
            </a:extLst>
          </p:cNvPr>
          <p:cNvSpPr>
            <a:spLocks noChangeShapeType="1"/>
          </p:cNvSpPr>
          <p:nvPr/>
        </p:nvSpPr>
        <p:spPr bwMode="auto">
          <a:xfrm>
            <a:off x="5097463" y="4090988"/>
            <a:ext cx="527050" cy="0"/>
          </a:xfrm>
          <a:prstGeom prst="line">
            <a:avLst/>
          </a:prstGeom>
          <a:noFill/>
          <a:ln w="38100" cap="flat" cmpd="sng">
            <a:solidFill>
              <a:schemeClr val="accent2"/>
            </a:solid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19" tIns="45719" rIns="45719" bIns="45719"/>
          <a:lstStyle/>
          <a:p>
            <a:endParaRPr lang="en-US" altLang="en-US"/>
          </a:p>
        </p:txBody>
      </p:sp>
      <p:sp>
        <p:nvSpPr>
          <p:cNvPr id="6174" name="Line 30" descr="Line">
            <a:extLst>
              <a:ext uri="{FF2B5EF4-FFF2-40B4-BE49-F238E27FC236}">
                <a16:creationId xmlns:a16="http://schemas.microsoft.com/office/drawing/2014/main" id="{8912651E-A31D-105F-B175-3785A8EFB87A}"/>
              </a:ext>
            </a:extLst>
          </p:cNvPr>
          <p:cNvSpPr>
            <a:spLocks noChangeShapeType="1"/>
          </p:cNvSpPr>
          <p:nvPr/>
        </p:nvSpPr>
        <p:spPr bwMode="auto">
          <a:xfrm>
            <a:off x="5097463" y="4959350"/>
            <a:ext cx="527050" cy="0"/>
          </a:xfrm>
          <a:prstGeom prst="line">
            <a:avLst/>
          </a:prstGeom>
          <a:noFill/>
          <a:ln w="38100" cap="flat" cmpd="sng">
            <a:solidFill>
              <a:schemeClr val="accent2"/>
            </a:solid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19" tIns="45719" rIns="45719" bIns="45719"/>
          <a:lstStyle/>
          <a:p>
            <a:endParaRPr lang="en-US" altLang="en-US"/>
          </a:p>
        </p:txBody>
      </p:sp>
      <p:sp>
        <p:nvSpPr>
          <p:cNvPr id="6175" name="Line 31" descr="Line">
            <a:extLst>
              <a:ext uri="{FF2B5EF4-FFF2-40B4-BE49-F238E27FC236}">
                <a16:creationId xmlns:a16="http://schemas.microsoft.com/office/drawing/2014/main" id="{5014D8AA-9083-EF04-1890-9EF130F6F297}"/>
              </a:ext>
            </a:extLst>
          </p:cNvPr>
          <p:cNvSpPr>
            <a:spLocks noChangeShapeType="1"/>
          </p:cNvSpPr>
          <p:nvPr/>
        </p:nvSpPr>
        <p:spPr bwMode="auto">
          <a:xfrm flipV="1">
            <a:off x="5627688" y="3211513"/>
            <a:ext cx="0" cy="1760537"/>
          </a:xfrm>
          <a:prstGeom prst="line">
            <a:avLst/>
          </a:prstGeom>
          <a:noFill/>
          <a:ln w="38100" cap="flat" cmpd="sng">
            <a:solidFill>
              <a:schemeClr val="accent2"/>
            </a:solid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19" tIns="45719" rIns="45719" bIns="45719"/>
          <a:lstStyle/>
          <a:p>
            <a:endParaRPr lang="en-US" altLang="en-US"/>
          </a:p>
        </p:txBody>
      </p:sp>
      <p:sp>
        <p:nvSpPr>
          <p:cNvPr id="6176" name="Line 32" descr="Line">
            <a:extLst>
              <a:ext uri="{FF2B5EF4-FFF2-40B4-BE49-F238E27FC236}">
                <a16:creationId xmlns:a16="http://schemas.microsoft.com/office/drawing/2014/main" id="{847DD418-59B2-FA4B-097D-14A88FE424AE}"/>
              </a:ext>
            </a:extLst>
          </p:cNvPr>
          <p:cNvSpPr>
            <a:spLocks noChangeShapeType="1"/>
          </p:cNvSpPr>
          <p:nvPr/>
        </p:nvSpPr>
        <p:spPr bwMode="auto">
          <a:xfrm>
            <a:off x="5991225" y="2168525"/>
            <a:ext cx="412750" cy="0"/>
          </a:xfrm>
          <a:prstGeom prst="line">
            <a:avLst/>
          </a:prstGeom>
          <a:noFill/>
          <a:ln w="38100" cap="flat" cmpd="sng">
            <a:solidFill>
              <a:schemeClr val="accent2"/>
            </a:solidFill>
            <a:prstDash val="solid"/>
            <a:round/>
            <a:headEnd type="non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19" tIns="45719" rIns="45719" bIns="45719"/>
          <a:lstStyle/>
          <a:p>
            <a:endParaRPr lang="en-US" altLang="en-US"/>
          </a:p>
        </p:txBody>
      </p:sp>
      <p:sp>
        <p:nvSpPr>
          <p:cNvPr id="6177" name="Line 33" descr="Line">
            <a:extLst>
              <a:ext uri="{FF2B5EF4-FFF2-40B4-BE49-F238E27FC236}">
                <a16:creationId xmlns:a16="http://schemas.microsoft.com/office/drawing/2014/main" id="{4DB233FD-FC00-D09F-4C1F-F84F0106ADF4}"/>
              </a:ext>
            </a:extLst>
          </p:cNvPr>
          <p:cNvSpPr>
            <a:spLocks noChangeShapeType="1"/>
          </p:cNvSpPr>
          <p:nvPr/>
        </p:nvSpPr>
        <p:spPr bwMode="auto">
          <a:xfrm flipV="1">
            <a:off x="6013450" y="2165350"/>
            <a:ext cx="0" cy="1922463"/>
          </a:xfrm>
          <a:prstGeom prst="line">
            <a:avLst/>
          </a:prstGeom>
          <a:noFill/>
          <a:ln w="38100" cap="flat" cmpd="sng">
            <a:solidFill>
              <a:schemeClr val="accent2"/>
            </a:solid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19" tIns="45719" rIns="45719" bIns="45719"/>
          <a:lstStyle/>
          <a:p>
            <a:endParaRPr lang="en-US" altLang="en-US"/>
          </a:p>
        </p:txBody>
      </p:sp>
      <p:sp>
        <p:nvSpPr>
          <p:cNvPr id="6178" name="Line 34" descr="Line">
            <a:extLst>
              <a:ext uri="{FF2B5EF4-FFF2-40B4-BE49-F238E27FC236}">
                <a16:creationId xmlns:a16="http://schemas.microsoft.com/office/drawing/2014/main" id="{00D8330A-1534-544B-A0E9-16208F1B0113}"/>
              </a:ext>
            </a:extLst>
          </p:cNvPr>
          <p:cNvSpPr>
            <a:spLocks noChangeShapeType="1"/>
          </p:cNvSpPr>
          <p:nvPr/>
        </p:nvSpPr>
        <p:spPr bwMode="auto">
          <a:xfrm>
            <a:off x="5619750" y="4090988"/>
            <a:ext cx="412750" cy="0"/>
          </a:xfrm>
          <a:prstGeom prst="line">
            <a:avLst/>
          </a:prstGeom>
          <a:noFill/>
          <a:ln w="38100" cap="flat" cmpd="sng">
            <a:solidFill>
              <a:schemeClr val="accent2"/>
            </a:solid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19" tIns="45719" rIns="45719" bIns="45719"/>
          <a:lstStyle/>
          <a:p>
            <a:endParaRPr lang="en-US" altLang="en-US"/>
          </a:p>
        </p:txBody>
      </p:sp>
      <p:grpSp>
        <p:nvGrpSpPr>
          <p:cNvPr id="6179" name="Group 35">
            <a:extLst>
              <a:ext uri="{FF2B5EF4-FFF2-40B4-BE49-F238E27FC236}">
                <a16:creationId xmlns:a16="http://schemas.microsoft.com/office/drawing/2014/main" id="{886E278D-63EC-48EC-6E4B-971827D01D22}"/>
              </a:ext>
            </a:extLst>
          </p:cNvPr>
          <p:cNvGrpSpPr>
            <a:grpSpLocks/>
          </p:cNvGrpSpPr>
          <p:nvPr/>
        </p:nvGrpSpPr>
        <p:grpSpPr bwMode="auto">
          <a:xfrm>
            <a:off x="6454775" y="2833688"/>
            <a:ext cx="2103438" cy="584200"/>
            <a:chOff x="0" y="-1"/>
            <a:chExt cx="2103553" cy="584468"/>
          </a:xfrm>
        </p:grpSpPr>
        <p:sp>
          <p:nvSpPr>
            <p:cNvPr id="6180" name="Rectangle 36">
              <a:extLst>
                <a:ext uri="{FF2B5EF4-FFF2-40B4-BE49-F238E27FC236}">
                  <a16:creationId xmlns:a16="http://schemas.microsoft.com/office/drawing/2014/main" id="{2F8F16E9-49BD-F7ED-27DC-67D7F6D53B27}"/>
                </a:ext>
              </a:extLst>
            </p:cNvPr>
            <p:cNvSpPr>
              <a:spLocks/>
            </p:cNvSpPr>
            <p:nvPr/>
          </p:nvSpPr>
          <p:spPr bwMode="auto">
            <a:xfrm>
              <a:off x="0" y="-1"/>
              <a:ext cx="2103553" cy="584468"/>
            </a:xfrm>
            <a:prstGeom prst="rect">
              <a:avLst/>
            </a:prstGeom>
            <a:gradFill rotWithShape="0">
              <a:gsLst>
                <a:gs pos="0">
                  <a:srgbClr val="70A6DB"/>
                </a:gs>
                <a:gs pos="50000">
                  <a:srgbClr val="559BDB"/>
                </a:gs>
                <a:gs pos="100000">
                  <a:srgbClr val="448AC9"/>
                </a:gs>
              </a:gsLst>
              <a:lin ang="5400000"/>
            </a:gradFill>
            <a:ln w="6350" cap="flat" cmpd="sng">
              <a:solidFill>
                <a:srgbClr val="5B9BD5"/>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45719" tIns="45719" rIns="45719" bIns="45719" anchor="ctr"/>
            <a:lstStyle/>
            <a:p>
              <a:pPr algn="ctr"/>
              <a:endParaRPr lang="en-US" altLang="en-US" sz="1600">
                <a:solidFill>
                  <a:srgbClr val="FFFFFF"/>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sp>
          <p:nvSpPr>
            <p:cNvPr id="6181" name="Text Box 37">
              <a:extLst>
                <a:ext uri="{FF2B5EF4-FFF2-40B4-BE49-F238E27FC236}">
                  <a16:creationId xmlns:a16="http://schemas.microsoft.com/office/drawing/2014/main" id="{FEB251F8-9086-1799-2EB5-82F0D6CA8211}"/>
                </a:ext>
              </a:extLst>
            </p:cNvPr>
            <p:cNvSpPr txBox="1">
              <a:spLocks/>
            </p:cNvSpPr>
            <p:nvPr/>
          </p:nvSpPr>
          <p:spPr bwMode="auto">
            <a:xfrm>
              <a:off x="3175" y="141937"/>
              <a:ext cx="2097203" cy="3005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19" tIns="45719" rIns="45719" bIns="45719" anchor="ctr">
              <a:spAutoFit/>
            </a:bodyPr>
            <a:lstStyle/>
            <a:p>
              <a:pPr algn="ctr"/>
              <a:r>
                <a:rPr lang="en-US" altLang="en-US" sz="1600">
                  <a:solidFill>
                    <a:srgbClr val="FFFFFF"/>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rPr>
                <a:t>Hyper Parameter Tuning </a:t>
              </a:r>
            </a:p>
          </p:txBody>
        </p:sp>
      </p:grpSp>
      <p:grpSp>
        <p:nvGrpSpPr>
          <p:cNvPr id="6182" name="Group 38">
            <a:extLst>
              <a:ext uri="{FF2B5EF4-FFF2-40B4-BE49-F238E27FC236}">
                <a16:creationId xmlns:a16="http://schemas.microsoft.com/office/drawing/2014/main" id="{48231033-FD95-A506-37D6-7B3A2B1A034A}"/>
              </a:ext>
            </a:extLst>
          </p:cNvPr>
          <p:cNvGrpSpPr>
            <a:grpSpLocks/>
          </p:cNvGrpSpPr>
          <p:nvPr/>
        </p:nvGrpSpPr>
        <p:grpSpPr bwMode="auto">
          <a:xfrm>
            <a:off x="6454775" y="3552825"/>
            <a:ext cx="2103438" cy="444500"/>
            <a:chOff x="0" y="-1"/>
            <a:chExt cx="2103553" cy="443775"/>
          </a:xfrm>
        </p:grpSpPr>
        <p:sp>
          <p:nvSpPr>
            <p:cNvPr id="6183" name="Rectangle 39">
              <a:extLst>
                <a:ext uri="{FF2B5EF4-FFF2-40B4-BE49-F238E27FC236}">
                  <a16:creationId xmlns:a16="http://schemas.microsoft.com/office/drawing/2014/main" id="{69C8A127-6834-EF50-A77D-BAE59C23CC1F}"/>
                </a:ext>
              </a:extLst>
            </p:cNvPr>
            <p:cNvSpPr>
              <a:spLocks/>
            </p:cNvSpPr>
            <p:nvPr/>
          </p:nvSpPr>
          <p:spPr bwMode="auto">
            <a:xfrm>
              <a:off x="0" y="-1"/>
              <a:ext cx="2103553" cy="443775"/>
            </a:xfrm>
            <a:prstGeom prst="rect">
              <a:avLst/>
            </a:prstGeom>
            <a:gradFill rotWithShape="0">
              <a:gsLst>
                <a:gs pos="0">
                  <a:srgbClr val="70A6DB"/>
                </a:gs>
                <a:gs pos="50000">
                  <a:srgbClr val="559BDB"/>
                </a:gs>
                <a:gs pos="100000">
                  <a:srgbClr val="448AC9"/>
                </a:gs>
              </a:gsLst>
              <a:lin ang="5400000"/>
            </a:gradFill>
            <a:ln w="6350" cap="flat" cmpd="sng">
              <a:solidFill>
                <a:srgbClr val="5B9BD5"/>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45719" tIns="45719" rIns="45719" bIns="45719" anchor="ctr"/>
            <a:lstStyle/>
            <a:p>
              <a:pPr algn="ctr"/>
              <a:endParaRPr lang="en-US" altLang="en-US">
                <a:solidFill>
                  <a:srgbClr val="FFFFFF"/>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sp>
          <p:nvSpPr>
            <p:cNvPr id="6184" name="Text Box 40">
              <a:extLst>
                <a:ext uri="{FF2B5EF4-FFF2-40B4-BE49-F238E27FC236}">
                  <a16:creationId xmlns:a16="http://schemas.microsoft.com/office/drawing/2014/main" id="{4FDC694F-0D89-1C64-09AF-3850AF1FF1CA}"/>
                </a:ext>
              </a:extLst>
            </p:cNvPr>
            <p:cNvSpPr txBox="1">
              <a:spLocks/>
            </p:cNvSpPr>
            <p:nvPr/>
          </p:nvSpPr>
          <p:spPr bwMode="auto">
            <a:xfrm>
              <a:off x="3175" y="55343"/>
              <a:ext cx="2097203" cy="3330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19" tIns="45719" rIns="45719" bIns="45719" anchor="ctr">
              <a:spAutoFit/>
            </a:bodyPr>
            <a:lstStyle/>
            <a:p>
              <a:pPr algn="ctr"/>
              <a:r>
                <a:rPr lang="en-US" altLang="en-US">
                  <a:solidFill>
                    <a:srgbClr val="FFFFFF"/>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rPr>
                <a:t>   Model Selection</a:t>
              </a:r>
            </a:p>
          </p:txBody>
        </p:sp>
      </p:grpSp>
      <p:grpSp>
        <p:nvGrpSpPr>
          <p:cNvPr id="6185" name="Group 41">
            <a:extLst>
              <a:ext uri="{FF2B5EF4-FFF2-40B4-BE49-F238E27FC236}">
                <a16:creationId xmlns:a16="http://schemas.microsoft.com/office/drawing/2014/main" id="{7C575DC2-7CA3-70E5-7CD6-9D7D6AA59C72}"/>
              </a:ext>
            </a:extLst>
          </p:cNvPr>
          <p:cNvGrpSpPr>
            <a:grpSpLocks/>
          </p:cNvGrpSpPr>
          <p:nvPr/>
        </p:nvGrpSpPr>
        <p:grpSpPr bwMode="auto">
          <a:xfrm>
            <a:off x="6454775" y="4132263"/>
            <a:ext cx="2103438" cy="442912"/>
            <a:chOff x="0" y="-1"/>
            <a:chExt cx="2103553" cy="443775"/>
          </a:xfrm>
        </p:grpSpPr>
        <p:sp>
          <p:nvSpPr>
            <p:cNvPr id="6186" name="Rectangle 42">
              <a:extLst>
                <a:ext uri="{FF2B5EF4-FFF2-40B4-BE49-F238E27FC236}">
                  <a16:creationId xmlns:a16="http://schemas.microsoft.com/office/drawing/2014/main" id="{E2FD11D6-659C-5FE1-BD03-16C919344333}"/>
                </a:ext>
              </a:extLst>
            </p:cNvPr>
            <p:cNvSpPr>
              <a:spLocks/>
            </p:cNvSpPr>
            <p:nvPr/>
          </p:nvSpPr>
          <p:spPr bwMode="auto">
            <a:xfrm>
              <a:off x="0" y="-1"/>
              <a:ext cx="2103553" cy="443775"/>
            </a:xfrm>
            <a:prstGeom prst="rect">
              <a:avLst/>
            </a:prstGeom>
            <a:gradFill rotWithShape="0">
              <a:gsLst>
                <a:gs pos="0">
                  <a:srgbClr val="70A6DB"/>
                </a:gs>
                <a:gs pos="50000">
                  <a:srgbClr val="559BDB"/>
                </a:gs>
                <a:gs pos="100000">
                  <a:srgbClr val="448AC9"/>
                </a:gs>
              </a:gsLst>
              <a:lin ang="5400000"/>
            </a:gradFill>
            <a:ln w="6350" cap="flat" cmpd="sng">
              <a:solidFill>
                <a:srgbClr val="5B9BD5"/>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45719" tIns="45719" rIns="45719" bIns="45719" anchor="ctr"/>
            <a:lstStyle/>
            <a:p>
              <a:endParaRPr lang="en-US" altLang="en-US">
                <a:solidFill>
                  <a:srgbClr val="FFFFFF"/>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sp>
          <p:nvSpPr>
            <p:cNvPr id="6187" name="Text Box 43">
              <a:extLst>
                <a:ext uri="{FF2B5EF4-FFF2-40B4-BE49-F238E27FC236}">
                  <a16:creationId xmlns:a16="http://schemas.microsoft.com/office/drawing/2014/main" id="{C4EF18AF-355F-56FF-E298-1BC19FD04FA9}"/>
                </a:ext>
              </a:extLst>
            </p:cNvPr>
            <p:cNvSpPr txBox="1">
              <a:spLocks/>
            </p:cNvSpPr>
            <p:nvPr/>
          </p:nvSpPr>
          <p:spPr bwMode="auto">
            <a:xfrm>
              <a:off x="3175" y="55343"/>
              <a:ext cx="2097203" cy="3330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19" tIns="45719" rIns="45719" bIns="45719" anchor="ctr">
              <a:spAutoFit/>
            </a:bodyPr>
            <a:lstStyle/>
            <a:p>
              <a:r>
                <a:rPr lang="en-US" altLang="en-US">
                  <a:solidFill>
                    <a:srgbClr val="FFFFFF"/>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rPr>
                <a:t>     Model Validation</a:t>
              </a:r>
            </a:p>
          </p:txBody>
        </p:sp>
      </p:grpSp>
      <p:grpSp>
        <p:nvGrpSpPr>
          <p:cNvPr id="6188" name="Group 44">
            <a:extLst>
              <a:ext uri="{FF2B5EF4-FFF2-40B4-BE49-F238E27FC236}">
                <a16:creationId xmlns:a16="http://schemas.microsoft.com/office/drawing/2014/main" id="{71E1F9A6-E739-BAD8-29EE-928FE9CB2438}"/>
              </a:ext>
            </a:extLst>
          </p:cNvPr>
          <p:cNvGrpSpPr>
            <a:grpSpLocks/>
          </p:cNvGrpSpPr>
          <p:nvPr/>
        </p:nvGrpSpPr>
        <p:grpSpPr bwMode="auto">
          <a:xfrm>
            <a:off x="6454775" y="4710113"/>
            <a:ext cx="2103438" cy="444500"/>
            <a:chOff x="0" y="-1"/>
            <a:chExt cx="2103553" cy="443775"/>
          </a:xfrm>
        </p:grpSpPr>
        <p:sp>
          <p:nvSpPr>
            <p:cNvPr id="6189" name="Rectangle 45">
              <a:extLst>
                <a:ext uri="{FF2B5EF4-FFF2-40B4-BE49-F238E27FC236}">
                  <a16:creationId xmlns:a16="http://schemas.microsoft.com/office/drawing/2014/main" id="{86978154-62CA-4A62-84D8-3EA5754C2844}"/>
                </a:ext>
              </a:extLst>
            </p:cNvPr>
            <p:cNvSpPr>
              <a:spLocks/>
            </p:cNvSpPr>
            <p:nvPr/>
          </p:nvSpPr>
          <p:spPr bwMode="auto">
            <a:xfrm>
              <a:off x="0" y="-1"/>
              <a:ext cx="2103553" cy="443775"/>
            </a:xfrm>
            <a:prstGeom prst="rect">
              <a:avLst/>
            </a:prstGeom>
            <a:gradFill rotWithShape="0">
              <a:gsLst>
                <a:gs pos="0">
                  <a:srgbClr val="70A6DB"/>
                </a:gs>
                <a:gs pos="50000">
                  <a:srgbClr val="559BDB"/>
                </a:gs>
                <a:gs pos="100000">
                  <a:srgbClr val="448AC9"/>
                </a:gs>
              </a:gsLst>
              <a:lin ang="5400000"/>
            </a:gradFill>
            <a:ln w="6350" cap="flat" cmpd="sng">
              <a:solidFill>
                <a:srgbClr val="5B9BD5"/>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45719" tIns="45719" rIns="45719" bIns="45719" anchor="ctr"/>
            <a:lstStyle/>
            <a:p>
              <a:endParaRPr lang="en-US" altLang="en-US">
                <a:solidFill>
                  <a:srgbClr val="FFFFFF"/>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sp>
          <p:nvSpPr>
            <p:cNvPr id="6190" name="Text Box 46">
              <a:extLst>
                <a:ext uri="{FF2B5EF4-FFF2-40B4-BE49-F238E27FC236}">
                  <a16:creationId xmlns:a16="http://schemas.microsoft.com/office/drawing/2014/main" id="{4FE5D2EA-DE40-F5BB-E339-5EAB07CC297F}"/>
                </a:ext>
              </a:extLst>
            </p:cNvPr>
            <p:cNvSpPr txBox="1">
              <a:spLocks/>
            </p:cNvSpPr>
            <p:nvPr/>
          </p:nvSpPr>
          <p:spPr bwMode="auto">
            <a:xfrm>
              <a:off x="3175" y="55343"/>
              <a:ext cx="2097203" cy="3330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19" tIns="45719" rIns="45719" bIns="45719" anchor="ctr">
              <a:spAutoFit/>
            </a:bodyPr>
            <a:lstStyle/>
            <a:p>
              <a:r>
                <a:rPr lang="en-US" altLang="en-US">
                  <a:solidFill>
                    <a:srgbClr val="FFFFFF"/>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rPr>
                <a:t>     Model Testing</a:t>
              </a:r>
            </a:p>
          </p:txBody>
        </p:sp>
      </p:grpSp>
      <p:sp>
        <p:nvSpPr>
          <p:cNvPr id="6191" name="Line 47" descr="Line">
            <a:extLst>
              <a:ext uri="{FF2B5EF4-FFF2-40B4-BE49-F238E27FC236}">
                <a16:creationId xmlns:a16="http://schemas.microsoft.com/office/drawing/2014/main" id="{FD51DA9C-160E-40CF-E450-21DC444A93E9}"/>
              </a:ext>
            </a:extLst>
          </p:cNvPr>
          <p:cNvSpPr>
            <a:spLocks noChangeShapeType="1"/>
          </p:cNvSpPr>
          <p:nvPr/>
        </p:nvSpPr>
        <p:spPr bwMode="auto">
          <a:xfrm>
            <a:off x="8589963" y="3125788"/>
            <a:ext cx="527050" cy="0"/>
          </a:xfrm>
          <a:prstGeom prst="line">
            <a:avLst/>
          </a:prstGeom>
          <a:noFill/>
          <a:ln w="38100" cap="flat" cmpd="sng">
            <a:solidFill>
              <a:schemeClr val="accent2"/>
            </a:solid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19" tIns="45719" rIns="45719" bIns="45719"/>
          <a:lstStyle/>
          <a:p>
            <a:endParaRPr lang="en-US" altLang="en-US"/>
          </a:p>
        </p:txBody>
      </p:sp>
      <p:sp>
        <p:nvSpPr>
          <p:cNvPr id="6192" name="Line 48" descr="Line">
            <a:extLst>
              <a:ext uri="{FF2B5EF4-FFF2-40B4-BE49-F238E27FC236}">
                <a16:creationId xmlns:a16="http://schemas.microsoft.com/office/drawing/2014/main" id="{10DAF8DF-397A-3614-1FC8-AD89DAB6465E}"/>
              </a:ext>
            </a:extLst>
          </p:cNvPr>
          <p:cNvSpPr>
            <a:spLocks noChangeShapeType="1"/>
          </p:cNvSpPr>
          <p:nvPr/>
        </p:nvSpPr>
        <p:spPr bwMode="auto">
          <a:xfrm>
            <a:off x="8589963" y="3844925"/>
            <a:ext cx="527050" cy="0"/>
          </a:xfrm>
          <a:prstGeom prst="line">
            <a:avLst/>
          </a:prstGeom>
          <a:noFill/>
          <a:ln w="38100" cap="flat" cmpd="sng">
            <a:solidFill>
              <a:schemeClr val="accent2"/>
            </a:solid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19" tIns="45719" rIns="45719" bIns="45719"/>
          <a:lstStyle/>
          <a:p>
            <a:endParaRPr lang="en-US" altLang="en-US"/>
          </a:p>
        </p:txBody>
      </p:sp>
      <p:sp>
        <p:nvSpPr>
          <p:cNvPr id="6193" name="Line 49" descr="Line">
            <a:extLst>
              <a:ext uri="{FF2B5EF4-FFF2-40B4-BE49-F238E27FC236}">
                <a16:creationId xmlns:a16="http://schemas.microsoft.com/office/drawing/2014/main" id="{67C45210-987C-E83A-571E-62D8F0F5F321}"/>
              </a:ext>
            </a:extLst>
          </p:cNvPr>
          <p:cNvSpPr>
            <a:spLocks noChangeShapeType="1"/>
          </p:cNvSpPr>
          <p:nvPr/>
        </p:nvSpPr>
        <p:spPr bwMode="auto">
          <a:xfrm>
            <a:off x="8589963" y="4352925"/>
            <a:ext cx="527050" cy="0"/>
          </a:xfrm>
          <a:prstGeom prst="line">
            <a:avLst/>
          </a:prstGeom>
          <a:noFill/>
          <a:ln w="38100" cap="flat" cmpd="sng">
            <a:solidFill>
              <a:schemeClr val="accent2"/>
            </a:solid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19" tIns="45719" rIns="45719" bIns="45719"/>
          <a:lstStyle/>
          <a:p>
            <a:endParaRPr lang="en-US" altLang="en-US"/>
          </a:p>
        </p:txBody>
      </p:sp>
      <p:sp>
        <p:nvSpPr>
          <p:cNvPr id="6194" name="Line 50" descr="Line">
            <a:extLst>
              <a:ext uri="{FF2B5EF4-FFF2-40B4-BE49-F238E27FC236}">
                <a16:creationId xmlns:a16="http://schemas.microsoft.com/office/drawing/2014/main" id="{3B8FB5E3-28A7-92AB-495E-D1477DD6948A}"/>
              </a:ext>
            </a:extLst>
          </p:cNvPr>
          <p:cNvSpPr>
            <a:spLocks noChangeShapeType="1"/>
          </p:cNvSpPr>
          <p:nvPr/>
        </p:nvSpPr>
        <p:spPr bwMode="auto">
          <a:xfrm>
            <a:off x="8589963" y="4903788"/>
            <a:ext cx="527050" cy="0"/>
          </a:xfrm>
          <a:prstGeom prst="line">
            <a:avLst/>
          </a:prstGeom>
          <a:noFill/>
          <a:ln w="38100" cap="flat" cmpd="sng">
            <a:solidFill>
              <a:schemeClr val="accent2"/>
            </a:solid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19" tIns="45719" rIns="45719" bIns="45719"/>
          <a:lstStyle/>
          <a:p>
            <a:endParaRPr lang="en-US" altLang="en-US"/>
          </a:p>
        </p:txBody>
      </p:sp>
      <p:sp>
        <p:nvSpPr>
          <p:cNvPr id="6195" name="Line 51" descr="Line">
            <a:extLst>
              <a:ext uri="{FF2B5EF4-FFF2-40B4-BE49-F238E27FC236}">
                <a16:creationId xmlns:a16="http://schemas.microsoft.com/office/drawing/2014/main" id="{3E364C83-DEC0-C910-9063-5CEF6F2BFF58}"/>
              </a:ext>
            </a:extLst>
          </p:cNvPr>
          <p:cNvSpPr>
            <a:spLocks noChangeShapeType="1"/>
          </p:cNvSpPr>
          <p:nvPr/>
        </p:nvSpPr>
        <p:spPr bwMode="auto">
          <a:xfrm flipV="1">
            <a:off x="9101138" y="3106738"/>
            <a:ext cx="0" cy="1828800"/>
          </a:xfrm>
          <a:prstGeom prst="line">
            <a:avLst/>
          </a:prstGeom>
          <a:noFill/>
          <a:ln w="38100" cap="flat" cmpd="sng">
            <a:solidFill>
              <a:schemeClr val="accent2"/>
            </a:solid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19" tIns="45719" rIns="45719" bIns="45719"/>
          <a:lstStyle/>
          <a:p>
            <a:endParaRPr lang="en-US" altLang="en-US"/>
          </a:p>
        </p:txBody>
      </p:sp>
      <p:sp>
        <p:nvSpPr>
          <p:cNvPr id="6196" name="Line 52" descr="Line">
            <a:extLst>
              <a:ext uri="{FF2B5EF4-FFF2-40B4-BE49-F238E27FC236}">
                <a16:creationId xmlns:a16="http://schemas.microsoft.com/office/drawing/2014/main" id="{7073B73C-92A4-7DA2-5D92-50F679F72DB5}"/>
              </a:ext>
            </a:extLst>
          </p:cNvPr>
          <p:cNvSpPr>
            <a:spLocks noChangeShapeType="1"/>
          </p:cNvSpPr>
          <p:nvPr/>
        </p:nvSpPr>
        <p:spPr bwMode="auto">
          <a:xfrm>
            <a:off x="9082088" y="3844925"/>
            <a:ext cx="314325" cy="0"/>
          </a:xfrm>
          <a:prstGeom prst="line">
            <a:avLst/>
          </a:prstGeom>
          <a:noFill/>
          <a:ln w="38100" cap="flat" cmpd="sng">
            <a:solidFill>
              <a:schemeClr val="accent2"/>
            </a:solid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19" tIns="45719" rIns="45719" bIns="45719"/>
          <a:lstStyle/>
          <a:p>
            <a:endParaRPr lang="en-US" altLang="en-US"/>
          </a:p>
        </p:txBody>
      </p:sp>
      <p:sp>
        <p:nvSpPr>
          <p:cNvPr id="6197" name="Line 53" descr="Line">
            <a:extLst>
              <a:ext uri="{FF2B5EF4-FFF2-40B4-BE49-F238E27FC236}">
                <a16:creationId xmlns:a16="http://schemas.microsoft.com/office/drawing/2014/main" id="{C5D9297C-DF13-E866-1154-69C35B1317D3}"/>
              </a:ext>
            </a:extLst>
          </p:cNvPr>
          <p:cNvSpPr>
            <a:spLocks noChangeShapeType="1"/>
          </p:cNvSpPr>
          <p:nvPr/>
        </p:nvSpPr>
        <p:spPr bwMode="auto">
          <a:xfrm flipV="1">
            <a:off x="9385300" y="2166938"/>
            <a:ext cx="0" cy="1697037"/>
          </a:xfrm>
          <a:prstGeom prst="line">
            <a:avLst/>
          </a:prstGeom>
          <a:noFill/>
          <a:ln w="38100" cap="flat" cmpd="sng">
            <a:solidFill>
              <a:schemeClr val="accent2"/>
            </a:solid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19" tIns="45719" rIns="45719" bIns="45719"/>
          <a:lstStyle/>
          <a:p>
            <a:endParaRPr lang="en-US" altLang="en-US"/>
          </a:p>
        </p:txBody>
      </p:sp>
      <p:sp>
        <p:nvSpPr>
          <p:cNvPr id="6198" name="Line 54" descr="Line">
            <a:extLst>
              <a:ext uri="{FF2B5EF4-FFF2-40B4-BE49-F238E27FC236}">
                <a16:creationId xmlns:a16="http://schemas.microsoft.com/office/drawing/2014/main" id="{3EF7107E-1968-1FE6-A396-73065C580270}"/>
              </a:ext>
            </a:extLst>
          </p:cNvPr>
          <p:cNvSpPr>
            <a:spLocks noChangeShapeType="1"/>
          </p:cNvSpPr>
          <p:nvPr/>
        </p:nvSpPr>
        <p:spPr bwMode="auto">
          <a:xfrm>
            <a:off x="9366250" y="2168525"/>
            <a:ext cx="412750" cy="0"/>
          </a:xfrm>
          <a:prstGeom prst="line">
            <a:avLst/>
          </a:prstGeom>
          <a:noFill/>
          <a:ln w="38100" cap="flat" cmpd="sng">
            <a:solidFill>
              <a:schemeClr val="accent2"/>
            </a:solidFill>
            <a:prstDash val="solid"/>
            <a:round/>
            <a:headEnd type="non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19" tIns="45719" rIns="45719" bIns="45719"/>
          <a:lstStyle/>
          <a:p>
            <a:endParaRPr lang="en-US" altLang="en-US"/>
          </a:p>
        </p:txBody>
      </p:sp>
      <p:sp>
        <p:nvSpPr>
          <p:cNvPr id="6199" name="Line 55" descr="Line">
            <a:extLst>
              <a:ext uri="{FF2B5EF4-FFF2-40B4-BE49-F238E27FC236}">
                <a16:creationId xmlns:a16="http://schemas.microsoft.com/office/drawing/2014/main" id="{BB251ABD-F765-47AC-5FC2-E9AF75D1137A}"/>
              </a:ext>
            </a:extLst>
          </p:cNvPr>
          <p:cNvSpPr>
            <a:spLocks noChangeShapeType="1"/>
          </p:cNvSpPr>
          <p:nvPr/>
        </p:nvSpPr>
        <p:spPr bwMode="auto">
          <a:xfrm>
            <a:off x="192088" y="1668463"/>
            <a:ext cx="11641137" cy="0"/>
          </a:xfrm>
          <a:prstGeom prst="line">
            <a:avLst/>
          </a:prstGeom>
          <a:noFill/>
          <a:ln w="12700" cap="flat" cmpd="sng">
            <a:solidFill>
              <a:schemeClr val="accent1"/>
            </a:solid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19" tIns="45719" rIns="45719" bIns="45719"/>
          <a:lstStyle/>
          <a:p>
            <a:endParaRPr lang="en-US" altLang="en-US"/>
          </a:p>
        </p:txBody>
      </p:sp>
      <p:sp>
        <p:nvSpPr>
          <p:cNvPr id="6200" name="Line 56" descr="Line">
            <a:extLst>
              <a:ext uri="{FF2B5EF4-FFF2-40B4-BE49-F238E27FC236}">
                <a16:creationId xmlns:a16="http://schemas.microsoft.com/office/drawing/2014/main" id="{84805EA4-29C3-C229-3FFA-04ABF82BF6D4}"/>
              </a:ext>
            </a:extLst>
          </p:cNvPr>
          <p:cNvSpPr>
            <a:spLocks noChangeShapeType="1"/>
          </p:cNvSpPr>
          <p:nvPr/>
        </p:nvSpPr>
        <p:spPr bwMode="auto">
          <a:xfrm flipV="1">
            <a:off x="5461000" y="1684338"/>
            <a:ext cx="0" cy="4511675"/>
          </a:xfrm>
          <a:prstGeom prst="line">
            <a:avLst/>
          </a:prstGeom>
          <a:noFill/>
          <a:ln w="12700" cap="flat" cmpd="sng">
            <a:solidFill>
              <a:schemeClr val="accent1"/>
            </a:solid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19" tIns="45719" rIns="45719" bIns="45719"/>
          <a:lstStyle/>
          <a:p>
            <a:endParaRPr lang="en-US" altLang="en-US"/>
          </a:p>
        </p:txBody>
      </p:sp>
      <p:sp>
        <p:nvSpPr>
          <p:cNvPr id="6201" name="Line 57" descr="Line">
            <a:extLst>
              <a:ext uri="{FF2B5EF4-FFF2-40B4-BE49-F238E27FC236}">
                <a16:creationId xmlns:a16="http://schemas.microsoft.com/office/drawing/2014/main" id="{4BA85A1F-1025-9BF2-F397-05DE5C24B16D}"/>
              </a:ext>
            </a:extLst>
          </p:cNvPr>
          <p:cNvSpPr>
            <a:spLocks noChangeShapeType="1"/>
          </p:cNvSpPr>
          <p:nvPr/>
        </p:nvSpPr>
        <p:spPr bwMode="auto">
          <a:xfrm flipV="1">
            <a:off x="8853488" y="1684338"/>
            <a:ext cx="0" cy="4511675"/>
          </a:xfrm>
          <a:prstGeom prst="line">
            <a:avLst/>
          </a:prstGeom>
          <a:noFill/>
          <a:ln w="12700" cap="flat" cmpd="sng">
            <a:solidFill>
              <a:schemeClr val="accent1"/>
            </a:solid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19" tIns="45719" rIns="45719" bIns="45719"/>
          <a:lstStyle/>
          <a:p>
            <a:endParaRPr lang="en-US" altLang="en-US"/>
          </a:p>
        </p:txBody>
      </p:sp>
      <p:grpSp>
        <p:nvGrpSpPr>
          <p:cNvPr id="6202" name="Group 58">
            <a:extLst>
              <a:ext uri="{FF2B5EF4-FFF2-40B4-BE49-F238E27FC236}">
                <a16:creationId xmlns:a16="http://schemas.microsoft.com/office/drawing/2014/main" id="{6D2CEC6D-6081-876C-3464-C400EE7BF580}"/>
              </a:ext>
            </a:extLst>
          </p:cNvPr>
          <p:cNvGrpSpPr>
            <a:grpSpLocks/>
          </p:cNvGrpSpPr>
          <p:nvPr/>
        </p:nvGrpSpPr>
        <p:grpSpPr bwMode="auto">
          <a:xfrm>
            <a:off x="1389063" y="1082675"/>
            <a:ext cx="2640012" cy="436563"/>
            <a:chOff x="-1" y="-1"/>
            <a:chExt cx="2640946" cy="437425"/>
          </a:xfrm>
        </p:grpSpPr>
        <p:sp>
          <p:nvSpPr>
            <p:cNvPr id="6203" name="Rectangle 59">
              <a:extLst>
                <a:ext uri="{FF2B5EF4-FFF2-40B4-BE49-F238E27FC236}">
                  <a16:creationId xmlns:a16="http://schemas.microsoft.com/office/drawing/2014/main" id="{87ABD1D4-CEC2-6D09-083A-3D1C0E2CA4B1}"/>
                </a:ext>
              </a:extLst>
            </p:cNvPr>
            <p:cNvSpPr>
              <a:spLocks/>
            </p:cNvSpPr>
            <p:nvPr/>
          </p:nvSpPr>
          <p:spPr bwMode="auto">
            <a:xfrm>
              <a:off x="-1" y="-1"/>
              <a:ext cx="2640946" cy="437425"/>
            </a:xfrm>
            <a:prstGeom prst="rect">
              <a:avLst/>
            </a:prstGeom>
            <a:gradFill rotWithShape="0">
              <a:gsLst>
                <a:gs pos="0">
                  <a:srgbClr val="70A6DB"/>
                </a:gs>
                <a:gs pos="50000">
                  <a:srgbClr val="559BDB"/>
                </a:gs>
                <a:gs pos="100000">
                  <a:srgbClr val="448AC9"/>
                </a:gs>
              </a:gsLst>
              <a:lin ang="5400000"/>
            </a:gradFill>
            <a:ln w="6350" cap="flat" cmpd="sng">
              <a:solidFill>
                <a:srgbClr val="5B9BD5"/>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45719" tIns="45719" rIns="45719" bIns="45719" anchor="ctr"/>
            <a:lstStyle/>
            <a:p>
              <a:pPr algn="ctr"/>
              <a:endParaRPr lang="en-US" altLang="en-US">
                <a:solidFill>
                  <a:srgbClr val="FFFFFF"/>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sp>
          <p:nvSpPr>
            <p:cNvPr id="6204" name="Text Box 60">
              <a:extLst>
                <a:ext uri="{FF2B5EF4-FFF2-40B4-BE49-F238E27FC236}">
                  <a16:creationId xmlns:a16="http://schemas.microsoft.com/office/drawing/2014/main" id="{62651650-EDCF-461A-34E9-167BDF6852C3}"/>
                </a:ext>
              </a:extLst>
            </p:cNvPr>
            <p:cNvSpPr txBox="1">
              <a:spLocks/>
            </p:cNvSpPr>
            <p:nvPr/>
          </p:nvSpPr>
          <p:spPr bwMode="auto">
            <a:xfrm>
              <a:off x="3174" y="52168"/>
              <a:ext cx="2634596" cy="3330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19" tIns="45719" rIns="45719" bIns="45719" anchor="ctr">
              <a:spAutoFit/>
            </a:bodyPr>
            <a:lstStyle/>
            <a:p>
              <a:pPr algn="ctr"/>
              <a:r>
                <a:rPr lang="en-US" altLang="en-US">
                  <a:solidFill>
                    <a:srgbClr val="FFFFFF"/>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rPr>
                <a:t>Prepare Data</a:t>
              </a:r>
            </a:p>
          </p:txBody>
        </p:sp>
      </p:grpSp>
      <p:grpSp>
        <p:nvGrpSpPr>
          <p:cNvPr id="6205" name="Group 61">
            <a:extLst>
              <a:ext uri="{FF2B5EF4-FFF2-40B4-BE49-F238E27FC236}">
                <a16:creationId xmlns:a16="http://schemas.microsoft.com/office/drawing/2014/main" id="{D96C8494-15BD-8A1D-7D75-EF0A1DE68150}"/>
              </a:ext>
            </a:extLst>
          </p:cNvPr>
          <p:cNvGrpSpPr>
            <a:grpSpLocks/>
          </p:cNvGrpSpPr>
          <p:nvPr/>
        </p:nvGrpSpPr>
        <p:grpSpPr bwMode="auto">
          <a:xfrm>
            <a:off x="5622925" y="1082675"/>
            <a:ext cx="2641600" cy="436563"/>
            <a:chOff x="-1" y="-1"/>
            <a:chExt cx="2640946" cy="437425"/>
          </a:xfrm>
        </p:grpSpPr>
        <p:sp>
          <p:nvSpPr>
            <p:cNvPr id="6206" name="Rectangle 62">
              <a:extLst>
                <a:ext uri="{FF2B5EF4-FFF2-40B4-BE49-F238E27FC236}">
                  <a16:creationId xmlns:a16="http://schemas.microsoft.com/office/drawing/2014/main" id="{2C18CB9C-291F-D8CB-5A0E-D0DAE409C399}"/>
                </a:ext>
              </a:extLst>
            </p:cNvPr>
            <p:cNvSpPr>
              <a:spLocks/>
            </p:cNvSpPr>
            <p:nvPr/>
          </p:nvSpPr>
          <p:spPr bwMode="auto">
            <a:xfrm>
              <a:off x="-1" y="-1"/>
              <a:ext cx="2640946" cy="437425"/>
            </a:xfrm>
            <a:prstGeom prst="rect">
              <a:avLst/>
            </a:prstGeom>
            <a:gradFill rotWithShape="0">
              <a:gsLst>
                <a:gs pos="0">
                  <a:srgbClr val="70A6DB"/>
                </a:gs>
                <a:gs pos="50000">
                  <a:srgbClr val="559BDB"/>
                </a:gs>
                <a:gs pos="100000">
                  <a:srgbClr val="448AC9"/>
                </a:gs>
              </a:gsLst>
              <a:lin ang="5400000"/>
            </a:gradFill>
            <a:ln w="6350" cap="flat" cmpd="sng">
              <a:solidFill>
                <a:srgbClr val="5B9BD5"/>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45719" tIns="45719" rIns="45719" bIns="45719" anchor="ctr"/>
            <a:lstStyle/>
            <a:p>
              <a:pPr algn="ctr"/>
              <a:endParaRPr lang="en-US" altLang="en-US">
                <a:solidFill>
                  <a:srgbClr val="FFFFFF"/>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sp>
          <p:nvSpPr>
            <p:cNvPr id="6207" name="Text Box 63">
              <a:extLst>
                <a:ext uri="{FF2B5EF4-FFF2-40B4-BE49-F238E27FC236}">
                  <a16:creationId xmlns:a16="http://schemas.microsoft.com/office/drawing/2014/main" id="{6D332F41-86DA-0D9D-D5FF-DE66A8BF135A}"/>
                </a:ext>
              </a:extLst>
            </p:cNvPr>
            <p:cNvSpPr txBox="1">
              <a:spLocks/>
            </p:cNvSpPr>
            <p:nvPr/>
          </p:nvSpPr>
          <p:spPr bwMode="auto">
            <a:xfrm>
              <a:off x="3174" y="52168"/>
              <a:ext cx="2634596" cy="3330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19" tIns="45719" rIns="45719" bIns="45719" anchor="ctr">
              <a:spAutoFit/>
            </a:bodyPr>
            <a:lstStyle/>
            <a:p>
              <a:pPr algn="ctr"/>
              <a:r>
                <a:rPr lang="en-US" altLang="en-US">
                  <a:solidFill>
                    <a:srgbClr val="FFFFFF"/>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rPr>
                <a:t>Build and Train Models</a:t>
              </a:r>
            </a:p>
          </p:txBody>
        </p:sp>
      </p:grpSp>
      <p:sp>
        <p:nvSpPr>
          <p:cNvPr id="6208" name="AutoShape 64" descr="Arrow">
            <a:extLst>
              <a:ext uri="{FF2B5EF4-FFF2-40B4-BE49-F238E27FC236}">
                <a16:creationId xmlns:a16="http://schemas.microsoft.com/office/drawing/2014/main" id="{A41D5BA7-4C8E-A4CC-B33F-02E3F5CD72A5}"/>
              </a:ext>
            </a:extLst>
          </p:cNvPr>
          <p:cNvSpPr>
            <a:spLocks/>
          </p:cNvSpPr>
          <p:nvPr/>
        </p:nvSpPr>
        <p:spPr bwMode="auto">
          <a:xfrm>
            <a:off x="4270375" y="1084263"/>
            <a:ext cx="1270000" cy="433387"/>
          </a:xfrm>
          <a:prstGeom prst="rightArrow">
            <a:avLst>
              <a:gd name="adj1" fmla="val 32000"/>
              <a:gd name="adj2" fmla="val 187546"/>
            </a:avLst>
          </a:prstGeom>
          <a:solidFill>
            <a:srgbClr val="FFFFFF"/>
          </a:solidFill>
          <a:ln w="12700" cap="flat" cmpd="sng">
            <a:solidFill>
              <a:schemeClr val="accent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45719" tIns="45719" rIns="45719" bIns="45719" anchor="ctr"/>
          <a:lstStyle/>
          <a:p>
            <a:endParaRPr lang="en-US" altLang="en-US">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sp>
        <p:nvSpPr>
          <p:cNvPr id="6209" name="AutoShape 65" descr="Arrow">
            <a:extLst>
              <a:ext uri="{FF2B5EF4-FFF2-40B4-BE49-F238E27FC236}">
                <a16:creationId xmlns:a16="http://schemas.microsoft.com/office/drawing/2014/main" id="{61729832-E293-844C-176F-489A10B98912}"/>
              </a:ext>
            </a:extLst>
          </p:cNvPr>
          <p:cNvSpPr>
            <a:spLocks/>
          </p:cNvSpPr>
          <p:nvPr/>
        </p:nvSpPr>
        <p:spPr bwMode="auto">
          <a:xfrm>
            <a:off x="8329613" y="1084263"/>
            <a:ext cx="1270000" cy="433387"/>
          </a:xfrm>
          <a:prstGeom prst="rightArrow">
            <a:avLst>
              <a:gd name="adj1" fmla="val 32000"/>
              <a:gd name="adj2" fmla="val 187546"/>
            </a:avLst>
          </a:prstGeom>
          <a:solidFill>
            <a:srgbClr val="FFFFFF"/>
          </a:solidFill>
          <a:ln w="12700" cap="flat" cmpd="sng">
            <a:solidFill>
              <a:schemeClr val="accent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45719" tIns="45719" rIns="45719" bIns="45719" anchor="ctr"/>
          <a:lstStyle/>
          <a:p>
            <a:endParaRPr lang="en-US" altLang="en-US">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grpSp>
        <p:nvGrpSpPr>
          <p:cNvPr id="6210" name="Group 66">
            <a:extLst>
              <a:ext uri="{FF2B5EF4-FFF2-40B4-BE49-F238E27FC236}">
                <a16:creationId xmlns:a16="http://schemas.microsoft.com/office/drawing/2014/main" id="{70055E8B-E09B-EC20-62B2-53A636C92FCA}"/>
              </a:ext>
            </a:extLst>
          </p:cNvPr>
          <p:cNvGrpSpPr>
            <a:grpSpLocks/>
          </p:cNvGrpSpPr>
          <p:nvPr/>
        </p:nvGrpSpPr>
        <p:grpSpPr bwMode="auto">
          <a:xfrm>
            <a:off x="9683750" y="1082675"/>
            <a:ext cx="2203450" cy="436563"/>
            <a:chOff x="-1" y="-1"/>
            <a:chExt cx="2204180" cy="437425"/>
          </a:xfrm>
        </p:grpSpPr>
        <p:sp>
          <p:nvSpPr>
            <p:cNvPr id="6211" name="Rectangle 67">
              <a:extLst>
                <a:ext uri="{FF2B5EF4-FFF2-40B4-BE49-F238E27FC236}">
                  <a16:creationId xmlns:a16="http://schemas.microsoft.com/office/drawing/2014/main" id="{45EFEE98-2139-8141-7CD7-A138B8A7CF13}"/>
                </a:ext>
              </a:extLst>
            </p:cNvPr>
            <p:cNvSpPr>
              <a:spLocks/>
            </p:cNvSpPr>
            <p:nvPr/>
          </p:nvSpPr>
          <p:spPr bwMode="auto">
            <a:xfrm>
              <a:off x="-1" y="-1"/>
              <a:ext cx="2204180" cy="437425"/>
            </a:xfrm>
            <a:prstGeom prst="rect">
              <a:avLst/>
            </a:prstGeom>
            <a:gradFill rotWithShape="0">
              <a:gsLst>
                <a:gs pos="0">
                  <a:srgbClr val="70A6DB"/>
                </a:gs>
                <a:gs pos="50000">
                  <a:srgbClr val="559BDB"/>
                </a:gs>
                <a:gs pos="100000">
                  <a:srgbClr val="448AC9"/>
                </a:gs>
              </a:gsLst>
              <a:lin ang="5400000"/>
            </a:gradFill>
            <a:ln w="6350" cap="flat" cmpd="sng">
              <a:solidFill>
                <a:srgbClr val="5B9BD5"/>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45719" tIns="45719" rIns="45719" bIns="45719" anchor="ctr"/>
            <a:lstStyle/>
            <a:p>
              <a:pPr algn="ctr"/>
              <a:endParaRPr lang="en-US" altLang="en-US">
                <a:solidFill>
                  <a:srgbClr val="FFFFFF"/>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sp>
          <p:nvSpPr>
            <p:cNvPr id="6212" name="Text Box 68">
              <a:extLst>
                <a:ext uri="{FF2B5EF4-FFF2-40B4-BE49-F238E27FC236}">
                  <a16:creationId xmlns:a16="http://schemas.microsoft.com/office/drawing/2014/main" id="{A525EB6E-4850-C8B3-F2CC-A1BC8B8E9E7D}"/>
                </a:ext>
              </a:extLst>
            </p:cNvPr>
            <p:cNvSpPr txBox="1">
              <a:spLocks/>
            </p:cNvSpPr>
            <p:nvPr/>
          </p:nvSpPr>
          <p:spPr bwMode="auto">
            <a:xfrm>
              <a:off x="3174" y="52168"/>
              <a:ext cx="2197830" cy="3330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19" tIns="45719" rIns="45719" bIns="45719" anchor="ctr">
              <a:spAutoFit/>
            </a:bodyPr>
            <a:lstStyle/>
            <a:p>
              <a:pPr algn="ctr"/>
              <a:r>
                <a:rPr lang="en-US" altLang="en-US">
                  <a:solidFill>
                    <a:srgbClr val="FFFFFF"/>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rPr>
                <a:t>Deploy and UI</a:t>
              </a:r>
            </a:p>
          </p:txBody>
        </p:sp>
      </p:grpSp>
      <p:grpSp>
        <p:nvGrpSpPr>
          <p:cNvPr id="6213" name="Group 69">
            <a:extLst>
              <a:ext uri="{FF2B5EF4-FFF2-40B4-BE49-F238E27FC236}">
                <a16:creationId xmlns:a16="http://schemas.microsoft.com/office/drawing/2014/main" id="{7AD8BF38-5C8F-1497-050E-0C11EB2CBD49}"/>
              </a:ext>
            </a:extLst>
          </p:cNvPr>
          <p:cNvGrpSpPr>
            <a:grpSpLocks/>
          </p:cNvGrpSpPr>
          <p:nvPr/>
        </p:nvGrpSpPr>
        <p:grpSpPr bwMode="auto">
          <a:xfrm>
            <a:off x="9813925" y="2828925"/>
            <a:ext cx="1751013" cy="442913"/>
            <a:chOff x="-1" y="-1"/>
            <a:chExt cx="1751596" cy="443775"/>
          </a:xfrm>
        </p:grpSpPr>
        <p:sp>
          <p:nvSpPr>
            <p:cNvPr id="6214" name="Rectangle 70">
              <a:extLst>
                <a:ext uri="{FF2B5EF4-FFF2-40B4-BE49-F238E27FC236}">
                  <a16:creationId xmlns:a16="http://schemas.microsoft.com/office/drawing/2014/main" id="{AA25EBC2-D8E6-4F7C-58C0-46FE85254EBB}"/>
                </a:ext>
              </a:extLst>
            </p:cNvPr>
            <p:cNvSpPr>
              <a:spLocks/>
            </p:cNvSpPr>
            <p:nvPr/>
          </p:nvSpPr>
          <p:spPr bwMode="auto">
            <a:xfrm>
              <a:off x="-1" y="-1"/>
              <a:ext cx="1751596" cy="443775"/>
            </a:xfrm>
            <a:prstGeom prst="rect">
              <a:avLst/>
            </a:prstGeom>
            <a:gradFill rotWithShape="0">
              <a:gsLst>
                <a:gs pos="0">
                  <a:srgbClr val="70A6DB"/>
                </a:gs>
                <a:gs pos="50000">
                  <a:srgbClr val="559BDB"/>
                </a:gs>
                <a:gs pos="100000">
                  <a:srgbClr val="448AC9"/>
                </a:gs>
              </a:gsLst>
              <a:lin ang="5400000"/>
            </a:gradFill>
            <a:ln w="6350" cap="flat" cmpd="sng">
              <a:solidFill>
                <a:srgbClr val="5B9BD5"/>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45719" tIns="45719" rIns="45719" bIns="45719" anchor="ctr"/>
            <a:lstStyle/>
            <a:p>
              <a:pPr algn="ctr"/>
              <a:endParaRPr lang="en-US" altLang="en-US">
                <a:solidFill>
                  <a:srgbClr val="FFFFFF"/>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sp>
          <p:nvSpPr>
            <p:cNvPr id="6215" name="Text Box 71">
              <a:extLst>
                <a:ext uri="{FF2B5EF4-FFF2-40B4-BE49-F238E27FC236}">
                  <a16:creationId xmlns:a16="http://schemas.microsoft.com/office/drawing/2014/main" id="{585E6A5E-D132-829A-CC66-E5771BE9EA21}"/>
                </a:ext>
              </a:extLst>
            </p:cNvPr>
            <p:cNvSpPr txBox="1">
              <a:spLocks/>
            </p:cNvSpPr>
            <p:nvPr/>
          </p:nvSpPr>
          <p:spPr bwMode="auto">
            <a:xfrm>
              <a:off x="3174" y="55343"/>
              <a:ext cx="1745246" cy="3330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19" tIns="45719" rIns="45719" bIns="45719" anchor="ctr">
              <a:spAutoFit/>
            </a:bodyPr>
            <a:lstStyle/>
            <a:p>
              <a:pPr algn="ctr"/>
              <a:r>
                <a:rPr lang="en-US" altLang="en-US">
                  <a:solidFill>
                    <a:srgbClr val="FFFFFF"/>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rPr>
                <a:t>Deployment</a:t>
              </a:r>
            </a:p>
          </p:txBody>
        </p:sp>
      </p:grpSp>
      <p:grpSp>
        <p:nvGrpSpPr>
          <p:cNvPr id="6216" name="Group 72">
            <a:extLst>
              <a:ext uri="{FF2B5EF4-FFF2-40B4-BE49-F238E27FC236}">
                <a16:creationId xmlns:a16="http://schemas.microsoft.com/office/drawing/2014/main" id="{E1BD8EF8-2D70-B27A-61C9-5ABCF84C6614}"/>
              </a:ext>
            </a:extLst>
          </p:cNvPr>
          <p:cNvGrpSpPr>
            <a:grpSpLocks/>
          </p:cNvGrpSpPr>
          <p:nvPr/>
        </p:nvGrpSpPr>
        <p:grpSpPr bwMode="auto">
          <a:xfrm>
            <a:off x="9813925" y="3552825"/>
            <a:ext cx="1751013" cy="444500"/>
            <a:chOff x="-1" y="-1"/>
            <a:chExt cx="1751596" cy="443775"/>
          </a:xfrm>
        </p:grpSpPr>
        <p:sp>
          <p:nvSpPr>
            <p:cNvPr id="6217" name="Rectangle 73">
              <a:extLst>
                <a:ext uri="{FF2B5EF4-FFF2-40B4-BE49-F238E27FC236}">
                  <a16:creationId xmlns:a16="http://schemas.microsoft.com/office/drawing/2014/main" id="{5A7E0C20-7503-E667-0C29-86F3C8A3A6E2}"/>
                </a:ext>
              </a:extLst>
            </p:cNvPr>
            <p:cNvSpPr>
              <a:spLocks/>
            </p:cNvSpPr>
            <p:nvPr/>
          </p:nvSpPr>
          <p:spPr bwMode="auto">
            <a:xfrm>
              <a:off x="-1" y="-1"/>
              <a:ext cx="1751596" cy="443775"/>
            </a:xfrm>
            <a:prstGeom prst="rect">
              <a:avLst/>
            </a:prstGeom>
            <a:gradFill rotWithShape="0">
              <a:gsLst>
                <a:gs pos="0">
                  <a:srgbClr val="70A6DB"/>
                </a:gs>
                <a:gs pos="50000">
                  <a:srgbClr val="559BDB"/>
                </a:gs>
                <a:gs pos="100000">
                  <a:srgbClr val="448AC9"/>
                </a:gs>
              </a:gsLst>
              <a:lin ang="5400000"/>
            </a:gradFill>
            <a:ln w="6350" cap="flat" cmpd="sng">
              <a:solidFill>
                <a:srgbClr val="5B9BD5"/>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45719" tIns="45719" rIns="45719" bIns="45719" anchor="ctr"/>
            <a:lstStyle/>
            <a:p>
              <a:pPr algn="ctr"/>
              <a:endParaRPr lang="en-US" altLang="en-US">
                <a:solidFill>
                  <a:srgbClr val="FFFFFF"/>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sp>
          <p:nvSpPr>
            <p:cNvPr id="6218" name="Text Box 74">
              <a:extLst>
                <a:ext uri="{FF2B5EF4-FFF2-40B4-BE49-F238E27FC236}">
                  <a16:creationId xmlns:a16="http://schemas.microsoft.com/office/drawing/2014/main" id="{13A6A4A9-EE4E-4EB7-0CD9-4F52B7DADEF6}"/>
                </a:ext>
              </a:extLst>
            </p:cNvPr>
            <p:cNvSpPr txBox="1">
              <a:spLocks/>
            </p:cNvSpPr>
            <p:nvPr/>
          </p:nvSpPr>
          <p:spPr bwMode="auto">
            <a:xfrm>
              <a:off x="3174" y="55343"/>
              <a:ext cx="1745246" cy="3330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19" tIns="45719" rIns="45719" bIns="45719" anchor="ctr">
              <a:spAutoFit/>
            </a:bodyPr>
            <a:lstStyle/>
            <a:p>
              <a:pPr algn="ctr"/>
              <a:r>
                <a:rPr lang="en-US" altLang="en-US">
                  <a:solidFill>
                    <a:srgbClr val="FFFFFF"/>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rPr>
                <a:t>UI Interface</a:t>
              </a:r>
            </a:p>
          </p:txBody>
        </p:sp>
      </p:gr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1" descr="Rectangle 5128">
            <a:extLst>
              <a:ext uri="{FF2B5EF4-FFF2-40B4-BE49-F238E27FC236}">
                <a16:creationId xmlns:a16="http://schemas.microsoft.com/office/drawing/2014/main" id="{5D2A22CC-DCBD-C0C2-B3C9-95FA6039E83A}"/>
              </a:ext>
            </a:extLst>
          </p:cNvPr>
          <p:cNvSpPr>
            <a:spLocks/>
          </p:cNvSpPr>
          <p:nvPr/>
        </p:nvSpPr>
        <p:spPr bwMode="auto">
          <a:xfrm>
            <a:off x="0" y="0"/>
            <a:ext cx="12188825" cy="6858000"/>
          </a:xfrm>
          <a:prstGeom prst="rect">
            <a:avLst/>
          </a:pr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19" tIns="45719" rIns="45719" bIns="45719" anchor="ctr"/>
          <a:lstStyle/>
          <a:p>
            <a:pPr algn="ctr"/>
            <a:endParaRPr lang="en-US" altLang="en-US">
              <a:solidFill>
                <a:srgbClr val="FFFFFF"/>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sp>
        <p:nvSpPr>
          <p:cNvPr id="8194" name="Rectangle 2" descr="Title 1">
            <a:extLst>
              <a:ext uri="{FF2B5EF4-FFF2-40B4-BE49-F238E27FC236}">
                <a16:creationId xmlns:a16="http://schemas.microsoft.com/office/drawing/2014/main" id="{4E171096-DBCA-63FF-264C-22F5B66C9A7B}"/>
              </a:ext>
            </a:extLst>
          </p:cNvPr>
          <p:cNvSpPr>
            <a:spLocks noGrp="1" noChangeArrowheads="1"/>
          </p:cNvSpPr>
          <p:nvPr>
            <p:ph type="title"/>
          </p:nvPr>
        </p:nvSpPr>
        <p:spPr>
          <a:xfrm>
            <a:off x="638175" y="669925"/>
            <a:ext cx="10909300" cy="1065213"/>
          </a:xfrm>
        </p:spPr>
        <p:txBody>
          <a:bodyPr/>
          <a:lstStyle/>
          <a:p>
            <a:pPr algn="ctr"/>
            <a:r>
              <a:rPr lang="en-US" altLang="en-US" sz="6600" dirty="0"/>
              <a:t>Visualization (EDA)</a:t>
            </a:r>
          </a:p>
        </p:txBody>
      </p:sp>
      <p:grpSp>
        <p:nvGrpSpPr>
          <p:cNvPr id="8195" name="Group 3">
            <a:extLst>
              <a:ext uri="{FF2B5EF4-FFF2-40B4-BE49-F238E27FC236}">
                <a16:creationId xmlns:a16="http://schemas.microsoft.com/office/drawing/2014/main" id="{DA41EE0F-153F-E144-0E9B-E06FB845B8C1}"/>
              </a:ext>
            </a:extLst>
          </p:cNvPr>
          <p:cNvGrpSpPr>
            <a:grpSpLocks/>
          </p:cNvGrpSpPr>
          <p:nvPr/>
        </p:nvGrpSpPr>
        <p:grpSpPr bwMode="auto">
          <a:xfrm>
            <a:off x="3387725" y="1782763"/>
            <a:ext cx="5411788" cy="47625"/>
            <a:chOff x="26" y="-1"/>
            <a:chExt cx="5410999" cy="47076"/>
          </a:xfrm>
        </p:grpSpPr>
        <p:sp>
          <p:nvSpPr>
            <p:cNvPr id="8196" name="AutoShape 4" descr="Shape">
              <a:extLst>
                <a:ext uri="{FF2B5EF4-FFF2-40B4-BE49-F238E27FC236}">
                  <a16:creationId xmlns:a16="http://schemas.microsoft.com/office/drawing/2014/main" id="{AF27EE94-F356-BC30-718B-B96AD1779DB1}"/>
                </a:ext>
              </a:extLst>
            </p:cNvPr>
            <p:cNvSpPr>
              <a:spLocks/>
            </p:cNvSpPr>
            <p:nvPr/>
          </p:nvSpPr>
          <p:spPr bwMode="auto">
            <a:xfrm>
              <a:off x="26" y="719"/>
              <a:ext cx="5410548" cy="46356"/>
            </a:xfrm>
            <a:custGeom>
              <a:avLst/>
              <a:gdLst>
                <a:gd name="T0" fmla="+- 0 10800 1"/>
                <a:gd name="T1" fmla="*/ T0 w 21599"/>
                <a:gd name="T2" fmla="+- 0 8599 1903"/>
                <a:gd name="T3" fmla="*/ 8599 h 13392"/>
                <a:gd name="T4" fmla="+- 0 10800 1"/>
                <a:gd name="T5" fmla="*/ T4 w 21599"/>
                <a:gd name="T6" fmla="+- 0 8599 1903"/>
                <a:gd name="T7" fmla="*/ 8599 h 13392"/>
                <a:gd name="T8" fmla="+- 0 10800 1"/>
                <a:gd name="T9" fmla="*/ T8 w 21599"/>
                <a:gd name="T10" fmla="+- 0 8599 1903"/>
                <a:gd name="T11" fmla="*/ 8599 h 13392"/>
                <a:gd name="T12" fmla="+- 0 10800 1"/>
                <a:gd name="T13" fmla="*/ T12 w 21599"/>
                <a:gd name="T14" fmla="+- 0 8599 1903"/>
                <a:gd name="T15" fmla="*/ 8599 h 13392"/>
              </a:gdLst>
              <a:ahLst/>
              <a:cxnLst>
                <a:cxn ang="0">
                  <a:pos x="T1" y="T3"/>
                </a:cxn>
                <a:cxn ang="0">
                  <a:pos x="T5" y="T7"/>
                </a:cxn>
                <a:cxn ang="0">
                  <a:pos x="T9" y="T11"/>
                </a:cxn>
                <a:cxn ang="0">
                  <a:pos x="T13" y="T15"/>
                </a:cxn>
              </a:cxnLst>
              <a:rect l="0" t="0" r="r" b="b"/>
              <a:pathLst>
                <a:path w="21599" h="13392">
                  <a:moveTo>
                    <a:pt x="2" y="4531"/>
                  </a:moveTo>
                  <a:cubicBezTo>
                    <a:pt x="1140" y="3108"/>
                    <a:pt x="1504" y="10964"/>
                    <a:pt x="2485" y="4531"/>
                  </a:cubicBezTo>
                  <a:cubicBezTo>
                    <a:pt x="3466" y="-1903"/>
                    <a:pt x="4119" y="6619"/>
                    <a:pt x="4537" y="4531"/>
                  </a:cubicBezTo>
                  <a:cubicBezTo>
                    <a:pt x="4955" y="2442"/>
                    <a:pt x="6236" y="7384"/>
                    <a:pt x="7669" y="4531"/>
                  </a:cubicBezTo>
                  <a:cubicBezTo>
                    <a:pt x="9101" y="1677"/>
                    <a:pt x="9452" y="10178"/>
                    <a:pt x="10152" y="4531"/>
                  </a:cubicBezTo>
                  <a:cubicBezTo>
                    <a:pt x="10853" y="-1117"/>
                    <a:pt x="11446" y="-1891"/>
                    <a:pt x="12636" y="4531"/>
                  </a:cubicBezTo>
                  <a:cubicBezTo>
                    <a:pt x="13827" y="10952"/>
                    <a:pt x="14245" y="3732"/>
                    <a:pt x="15768" y="4531"/>
                  </a:cubicBezTo>
                  <a:cubicBezTo>
                    <a:pt x="17290" y="5330"/>
                    <a:pt x="17119" y="7581"/>
                    <a:pt x="18035" y="4531"/>
                  </a:cubicBezTo>
                  <a:cubicBezTo>
                    <a:pt x="18952" y="1481"/>
                    <a:pt x="20559" y="7049"/>
                    <a:pt x="21599" y="4531"/>
                  </a:cubicBezTo>
                  <a:cubicBezTo>
                    <a:pt x="21596" y="6095"/>
                    <a:pt x="21596" y="8145"/>
                    <a:pt x="21599" y="9814"/>
                  </a:cubicBezTo>
                  <a:cubicBezTo>
                    <a:pt x="20613" y="16519"/>
                    <a:pt x="19996" y="7620"/>
                    <a:pt x="19331" y="9814"/>
                  </a:cubicBezTo>
                  <a:cubicBezTo>
                    <a:pt x="18666" y="12009"/>
                    <a:pt x="17700" y="4353"/>
                    <a:pt x="16632" y="9814"/>
                  </a:cubicBezTo>
                  <a:cubicBezTo>
                    <a:pt x="15564" y="15276"/>
                    <a:pt x="15207" y="2014"/>
                    <a:pt x="14148" y="9814"/>
                  </a:cubicBezTo>
                  <a:cubicBezTo>
                    <a:pt x="13089" y="17615"/>
                    <a:pt x="12272" y="-68"/>
                    <a:pt x="11016" y="9814"/>
                  </a:cubicBezTo>
                  <a:cubicBezTo>
                    <a:pt x="9760" y="19697"/>
                    <a:pt x="8801" y="5505"/>
                    <a:pt x="7885" y="9814"/>
                  </a:cubicBezTo>
                  <a:cubicBezTo>
                    <a:pt x="6969" y="14124"/>
                    <a:pt x="6398" y="13629"/>
                    <a:pt x="5617" y="9814"/>
                  </a:cubicBezTo>
                  <a:cubicBezTo>
                    <a:pt x="4836" y="6000"/>
                    <a:pt x="3690" y="5444"/>
                    <a:pt x="2917" y="9814"/>
                  </a:cubicBezTo>
                  <a:cubicBezTo>
                    <a:pt x="2145" y="14185"/>
                    <a:pt x="1345" y="4490"/>
                    <a:pt x="2" y="9814"/>
                  </a:cubicBezTo>
                  <a:cubicBezTo>
                    <a:pt x="0" y="7726"/>
                    <a:pt x="-1" y="6770"/>
                    <a:pt x="2" y="4531"/>
                  </a:cubicBezTo>
                  <a:close/>
                </a:path>
              </a:pathLst>
            </a:custGeom>
            <a:solidFill>
              <a:schemeClr val="accent2"/>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19" tIns="45719" rIns="45719" bIns="45719" anchor="ctr"/>
            <a:lstStyle/>
            <a:p>
              <a:pPr algn="ctr"/>
              <a:endParaRPr lang="en-US" altLang="en-US">
                <a:solidFill>
                  <a:srgbClr val="FFFFFF"/>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sp>
          <p:nvSpPr>
            <p:cNvPr id="8197" name="AutoShape 5" descr="Shape">
              <a:extLst>
                <a:ext uri="{FF2B5EF4-FFF2-40B4-BE49-F238E27FC236}">
                  <a16:creationId xmlns:a16="http://schemas.microsoft.com/office/drawing/2014/main" id="{9E963A53-3F63-CC29-943F-6F84C3CA6366}"/>
                </a:ext>
              </a:extLst>
            </p:cNvPr>
            <p:cNvSpPr>
              <a:spLocks/>
            </p:cNvSpPr>
            <p:nvPr/>
          </p:nvSpPr>
          <p:spPr bwMode="auto">
            <a:xfrm>
              <a:off x="219" y="-1"/>
              <a:ext cx="5410806" cy="40470"/>
            </a:xfrm>
            <a:custGeom>
              <a:avLst/>
              <a:gdLst>
                <a:gd name="T0" fmla="+- 0 10800 1"/>
                <a:gd name="T1" fmla="*/ T0 w 21598"/>
                <a:gd name="T2" fmla="+- 0 10858 5146"/>
                <a:gd name="T3" fmla="*/ 10858 h 11425"/>
                <a:gd name="T4" fmla="+- 0 10800 1"/>
                <a:gd name="T5" fmla="*/ T4 w 21598"/>
                <a:gd name="T6" fmla="+- 0 10858 5146"/>
                <a:gd name="T7" fmla="*/ 10858 h 11425"/>
                <a:gd name="T8" fmla="+- 0 10800 1"/>
                <a:gd name="T9" fmla="*/ T8 w 21598"/>
                <a:gd name="T10" fmla="+- 0 10858 5146"/>
                <a:gd name="T11" fmla="*/ 10858 h 11425"/>
                <a:gd name="T12" fmla="+- 0 10800 1"/>
                <a:gd name="T13" fmla="*/ T12 w 21598"/>
                <a:gd name="T14" fmla="+- 0 10858 5146"/>
                <a:gd name="T15" fmla="*/ 10858 h 11425"/>
              </a:gdLst>
              <a:ahLst/>
              <a:cxnLst>
                <a:cxn ang="0">
                  <a:pos x="T1" y="T3"/>
                </a:cxn>
                <a:cxn ang="0">
                  <a:pos x="T5" y="T7"/>
                </a:cxn>
                <a:cxn ang="0">
                  <a:pos x="T9" y="T11"/>
                </a:cxn>
                <a:cxn ang="0">
                  <a:pos x="T13" y="T15"/>
                </a:cxn>
              </a:cxnLst>
              <a:rect l="0" t="0" r="r" b="b"/>
              <a:pathLst>
                <a:path w="21598" h="11425">
                  <a:moveTo>
                    <a:pt x="1" y="4630"/>
                  </a:moveTo>
                  <a:cubicBezTo>
                    <a:pt x="652" y="-651"/>
                    <a:pt x="1276" y="10"/>
                    <a:pt x="2269" y="4630"/>
                  </a:cubicBezTo>
                  <a:cubicBezTo>
                    <a:pt x="3262" y="9250"/>
                    <a:pt x="4046" y="2578"/>
                    <a:pt x="5184" y="4630"/>
                  </a:cubicBezTo>
                  <a:cubicBezTo>
                    <a:pt x="6322" y="6682"/>
                    <a:pt x="6514" y="3679"/>
                    <a:pt x="7667" y="4630"/>
                  </a:cubicBezTo>
                  <a:cubicBezTo>
                    <a:pt x="8821" y="5581"/>
                    <a:pt x="9439" y="-786"/>
                    <a:pt x="9935" y="4630"/>
                  </a:cubicBezTo>
                  <a:cubicBezTo>
                    <a:pt x="10431" y="10046"/>
                    <a:pt x="12069" y="-5146"/>
                    <a:pt x="12850" y="4630"/>
                  </a:cubicBezTo>
                  <a:cubicBezTo>
                    <a:pt x="13632" y="14406"/>
                    <a:pt x="14597" y="11418"/>
                    <a:pt x="15550" y="4630"/>
                  </a:cubicBezTo>
                  <a:cubicBezTo>
                    <a:pt x="16502" y="-2158"/>
                    <a:pt x="17540" y="-897"/>
                    <a:pt x="18249" y="4630"/>
                  </a:cubicBezTo>
                  <a:cubicBezTo>
                    <a:pt x="18958" y="10157"/>
                    <a:pt x="20677" y="2857"/>
                    <a:pt x="21596" y="4630"/>
                  </a:cubicBezTo>
                  <a:cubicBezTo>
                    <a:pt x="21598" y="6593"/>
                    <a:pt x="21599" y="8255"/>
                    <a:pt x="21596" y="9793"/>
                  </a:cubicBezTo>
                  <a:cubicBezTo>
                    <a:pt x="20514" y="6536"/>
                    <a:pt x="20444" y="13392"/>
                    <a:pt x="19329" y="9793"/>
                  </a:cubicBezTo>
                  <a:cubicBezTo>
                    <a:pt x="18213" y="6194"/>
                    <a:pt x="17757" y="7308"/>
                    <a:pt x="17277" y="9793"/>
                  </a:cubicBezTo>
                  <a:cubicBezTo>
                    <a:pt x="16798" y="12278"/>
                    <a:pt x="15013" y="11001"/>
                    <a:pt x="14362" y="9793"/>
                  </a:cubicBezTo>
                  <a:cubicBezTo>
                    <a:pt x="13711" y="8585"/>
                    <a:pt x="13172" y="14007"/>
                    <a:pt x="12094" y="9793"/>
                  </a:cubicBezTo>
                  <a:cubicBezTo>
                    <a:pt x="11017" y="5579"/>
                    <a:pt x="10539" y="12364"/>
                    <a:pt x="9179" y="9793"/>
                  </a:cubicBezTo>
                  <a:cubicBezTo>
                    <a:pt x="7819" y="7222"/>
                    <a:pt x="7191" y="12813"/>
                    <a:pt x="6048" y="9793"/>
                  </a:cubicBezTo>
                  <a:cubicBezTo>
                    <a:pt x="4905" y="6773"/>
                    <a:pt x="4246" y="3132"/>
                    <a:pt x="3564" y="9793"/>
                  </a:cubicBezTo>
                  <a:cubicBezTo>
                    <a:pt x="2883" y="16454"/>
                    <a:pt x="747" y="-1270"/>
                    <a:pt x="1" y="9793"/>
                  </a:cubicBezTo>
                  <a:cubicBezTo>
                    <a:pt x="-1" y="7250"/>
                    <a:pt x="2" y="6070"/>
                    <a:pt x="1" y="4630"/>
                  </a:cubicBezTo>
                  <a:close/>
                </a:path>
              </a:pathLst>
            </a:custGeom>
            <a:noFill/>
            <a:ln w="41275" cap="rnd" cmpd="sng">
              <a:solidFill>
                <a:schemeClr val="accent2"/>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19" tIns="45719" rIns="45719" bIns="45719" anchor="ctr"/>
            <a:lstStyle/>
            <a:p>
              <a:pPr algn="ctr"/>
              <a:endParaRPr lang="en-US" altLang="en-US">
                <a:solidFill>
                  <a:srgbClr val="FFFFFF"/>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grpSp>
      <p:pic>
        <p:nvPicPr>
          <p:cNvPr id="8198" name="Picture 6" descr="Picture 2">
            <a:extLst>
              <a:ext uri="{FF2B5EF4-FFF2-40B4-BE49-F238E27FC236}">
                <a16:creationId xmlns:a16="http://schemas.microsoft.com/office/drawing/2014/main" id="{D020A0B5-9CDA-90D6-29D9-74744E54D89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5725" y="1668463"/>
            <a:ext cx="5411788" cy="40592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8199" name="Picture 7" descr="Picture 2">
            <a:extLst>
              <a:ext uri="{FF2B5EF4-FFF2-40B4-BE49-F238E27FC236}">
                <a16:creationId xmlns:a16="http://schemas.microsoft.com/office/drawing/2014/main" id="{D14BA426-569B-BF39-72A1-DBE8C813380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370638" y="1604963"/>
            <a:ext cx="5497512" cy="41227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8200" name="Text Box 8" descr="TextBox 4">
            <a:extLst>
              <a:ext uri="{FF2B5EF4-FFF2-40B4-BE49-F238E27FC236}">
                <a16:creationId xmlns:a16="http://schemas.microsoft.com/office/drawing/2014/main" id="{FCCFE8B5-5E37-9DA9-BEB1-9551F785BABB}"/>
              </a:ext>
            </a:extLst>
          </p:cNvPr>
          <p:cNvSpPr txBox="1">
            <a:spLocks/>
          </p:cNvSpPr>
          <p:nvPr/>
        </p:nvSpPr>
        <p:spPr bwMode="auto">
          <a:xfrm>
            <a:off x="1370013" y="5811838"/>
            <a:ext cx="3309937" cy="625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19" tIns="45719" rIns="45719" bIns="45719">
            <a:spAutoFit/>
          </a:bodyPr>
          <a:lstStyle/>
          <a:p>
            <a:r>
              <a:rPr lang="en-US" altLang="en-US">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rPr>
              <a:t>Relationship between Backorder and Forecast/Sales_3_month </a:t>
            </a:r>
          </a:p>
        </p:txBody>
      </p:sp>
      <p:sp>
        <p:nvSpPr>
          <p:cNvPr id="8201" name="Text Box 9" descr="TextBox 5">
            <a:extLst>
              <a:ext uri="{FF2B5EF4-FFF2-40B4-BE49-F238E27FC236}">
                <a16:creationId xmlns:a16="http://schemas.microsoft.com/office/drawing/2014/main" id="{4F6B8BD1-9E00-C997-E421-F89803270692}"/>
              </a:ext>
            </a:extLst>
          </p:cNvPr>
          <p:cNvSpPr txBox="1">
            <a:spLocks/>
          </p:cNvSpPr>
          <p:nvPr/>
        </p:nvSpPr>
        <p:spPr bwMode="auto">
          <a:xfrm>
            <a:off x="7913688" y="5676900"/>
            <a:ext cx="2628900" cy="9175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19" tIns="45719" rIns="45719" bIns="45719">
            <a:spAutoFit/>
          </a:bodyPr>
          <a:lstStyle/>
          <a:p>
            <a:r>
              <a:rPr lang="en-US" altLang="en-US">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rPr>
              <a:t>Relationship between Performance and Backorders</a:t>
            </a: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Rectangle 1" descr="Rectangle 2063">
            <a:extLst>
              <a:ext uri="{FF2B5EF4-FFF2-40B4-BE49-F238E27FC236}">
                <a16:creationId xmlns:a16="http://schemas.microsoft.com/office/drawing/2014/main" id="{E2E691F9-73C3-7E06-9ECD-BB96C46E8504}"/>
              </a:ext>
            </a:extLst>
          </p:cNvPr>
          <p:cNvSpPr>
            <a:spLocks/>
          </p:cNvSpPr>
          <p:nvPr/>
        </p:nvSpPr>
        <p:spPr bwMode="auto">
          <a:xfrm>
            <a:off x="0" y="0"/>
            <a:ext cx="12188825" cy="6858000"/>
          </a:xfrm>
          <a:prstGeom prst="rect">
            <a:avLst/>
          </a:pr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19" tIns="45719" rIns="45719" bIns="45719" anchor="ctr"/>
          <a:lstStyle/>
          <a:p>
            <a:pPr algn="ctr"/>
            <a:endParaRPr lang="en-US" altLang="en-US">
              <a:solidFill>
                <a:srgbClr val="FFFFFF"/>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sp>
        <p:nvSpPr>
          <p:cNvPr id="7170" name="Rectangle 2" descr="Title 1">
            <a:extLst>
              <a:ext uri="{FF2B5EF4-FFF2-40B4-BE49-F238E27FC236}">
                <a16:creationId xmlns:a16="http://schemas.microsoft.com/office/drawing/2014/main" id="{D0FFEAF7-F947-959D-2B46-B6D8C5FA476F}"/>
              </a:ext>
            </a:extLst>
          </p:cNvPr>
          <p:cNvSpPr>
            <a:spLocks noGrp="1" noChangeArrowheads="1"/>
          </p:cNvSpPr>
          <p:nvPr>
            <p:ph type="title"/>
          </p:nvPr>
        </p:nvSpPr>
        <p:spPr>
          <a:xfrm>
            <a:off x="639763" y="323850"/>
            <a:ext cx="4368800" cy="1957388"/>
          </a:xfrm>
        </p:spPr>
        <p:txBody>
          <a:bodyPr anchor="b"/>
          <a:lstStyle/>
          <a:p>
            <a:r>
              <a:rPr lang="en-US" altLang="en-US" sz="5400"/>
              <a:t>Methodology</a:t>
            </a:r>
          </a:p>
        </p:txBody>
      </p:sp>
      <p:grpSp>
        <p:nvGrpSpPr>
          <p:cNvPr id="7171" name="Group 3">
            <a:extLst>
              <a:ext uri="{FF2B5EF4-FFF2-40B4-BE49-F238E27FC236}">
                <a16:creationId xmlns:a16="http://schemas.microsoft.com/office/drawing/2014/main" id="{300C0E7F-FF75-10C8-1D27-EBDBE83FFD0F}"/>
              </a:ext>
            </a:extLst>
          </p:cNvPr>
          <p:cNvGrpSpPr>
            <a:grpSpLocks/>
          </p:cNvGrpSpPr>
          <p:nvPr/>
        </p:nvGrpSpPr>
        <p:grpSpPr bwMode="auto">
          <a:xfrm>
            <a:off x="638175" y="2574925"/>
            <a:ext cx="3476625" cy="46038"/>
            <a:chOff x="-66" y="-1"/>
            <a:chExt cx="3475063" cy="45964"/>
          </a:xfrm>
        </p:grpSpPr>
        <p:sp>
          <p:nvSpPr>
            <p:cNvPr id="7172" name="AutoShape 4" descr="Shape">
              <a:extLst>
                <a:ext uri="{FF2B5EF4-FFF2-40B4-BE49-F238E27FC236}">
                  <a16:creationId xmlns:a16="http://schemas.microsoft.com/office/drawing/2014/main" id="{5FC9F5C7-7D35-123D-D44E-F142386A717E}"/>
                </a:ext>
              </a:extLst>
            </p:cNvPr>
            <p:cNvSpPr>
              <a:spLocks/>
            </p:cNvSpPr>
            <p:nvPr/>
          </p:nvSpPr>
          <p:spPr bwMode="auto">
            <a:xfrm>
              <a:off x="-66" y="1959"/>
              <a:ext cx="3475063" cy="42332"/>
            </a:xfrm>
            <a:custGeom>
              <a:avLst/>
              <a:gdLst>
                <a:gd name="T0" fmla="+- 0 10801 3"/>
                <a:gd name="T1" fmla="*/ T0 w 21597"/>
                <a:gd name="T2" fmla="+- 0 9088 1694"/>
                <a:gd name="T3" fmla="*/ 9088 h 14788"/>
                <a:gd name="T4" fmla="+- 0 10801 3"/>
                <a:gd name="T5" fmla="*/ T4 w 21597"/>
                <a:gd name="T6" fmla="+- 0 9088 1694"/>
                <a:gd name="T7" fmla="*/ 9088 h 14788"/>
                <a:gd name="T8" fmla="+- 0 10801 3"/>
                <a:gd name="T9" fmla="*/ T8 w 21597"/>
                <a:gd name="T10" fmla="+- 0 9088 1694"/>
                <a:gd name="T11" fmla="*/ 9088 h 14788"/>
                <a:gd name="T12" fmla="+- 0 10801 3"/>
                <a:gd name="T13" fmla="*/ T12 w 21597"/>
                <a:gd name="T14" fmla="+- 0 9088 1694"/>
                <a:gd name="T15" fmla="*/ 9088 h 14788"/>
              </a:gdLst>
              <a:ahLst/>
              <a:cxnLst>
                <a:cxn ang="0">
                  <a:pos x="T1" y="T3"/>
                </a:cxn>
                <a:cxn ang="0">
                  <a:pos x="T5" y="T7"/>
                </a:cxn>
                <a:cxn ang="0">
                  <a:pos x="T9" y="T11"/>
                </a:cxn>
                <a:cxn ang="0">
                  <a:pos x="T13" y="T15"/>
                </a:cxn>
              </a:cxnLst>
              <a:rect l="0" t="0" r="r" b="b"/>
              <a:pathLst>
                <a:path w="21597" h="14788">
                  <a:moveTo>
                    <a:pt x="1" y="3447"/>
                  </a:moveTo>
                  <a:cubicBezTo>
                    <a:pt x="1259" y="-1694"/>
                    <a:pt x="2069" y="-570"/>
                    <a:pt x="3889" y="3447"/>
                  </a:cubicBezTo>
                  <a:cubicBezTo>
                    <a:pt x="5708" y="7465"/>
                    <a:pt x="6817" y="5237"/>
                    <a:pt x="8640" y="3447"/>
                  </a:cubicBezTo>
                  <a:cubicBezTo>
                    <a:pt x="10462" y="1657"/>
                    <a:pt x="11412" y="-1457"/>
                    <a:pt x="12311" y="3447"/>
                  </a:cubicBezTo>
                  <a:cubicBezTo>
                    <a:pt x="13210" y="8352"/>
                    <a:pt x="14893" y="931"/>
                    <a:pt x="15982" y="3447"/>
                  </a:cubicBezTo>
                  <a:cubicBezTo>
                    <a:pt x="17071" y="5964"/>
                    <a:pt x="18905" y="-758"/>
                    <a:pt x="21597" y="3447"/>
                  </a:cubicBezTo>
                  <a:cubicBezTo>
                    <a:pt x="21596" y="4986"/>
                    <a:pt x="21596" y="6935"/>
                    <a:pt x="21597" y="9836"/>
                  </a:cubicBezTo>
                  <a:cubicBezTo>
                    <a:pt x="20666" y="11090"/>
                    <a:pt x="19497" y="7845"/>
                    <a:pt x="17494" y="9836"/>
                  </a:cubicBezTo>
                  <a:cubicBezTo>
                    <a:pt x="15491" y="11828"/>
                    <a:pt x="14261" y="19906"/>
                    <a:pt x="13391" y="9836"/>
                  </a:cubicBezTo>
                  <a:cubicBezTo>
                    <a:pt x="12520" y="-233"/>
                    <a:pt x="11315" y="15292"/>
                    <a:pt x="9287" y="9836"/>
                  </a:cubicBezTo>
                  <a:cubicBezTo>
                    <a:pt x="7260" y="4381"/>
                    <a:pt x="5896" y="8642"/>
                    <a:pt x="4536" y="9836"/>
                  </a:cubicBezTo>
                  <a:cubicBezTo>
                    <a:pt x="3177" y="11031"/>
                    <a:pt x="1642" y="11956"/>
                    <a:pt x="1" y="9836"/>
                  </a:cubicBezTo>
                  <a:cubicBezTo>
                    <a:pt x="3" y="8439"/>
                    <a:pt x="-3" y="4756"/>
                    <a:pt x="1" y="3447"/>
                  </a:cubicBezTo>
                  <a:close/>
                </a:path>
              </a:pathLst>
            </a:custGeom>
            <a:solidFill>
              <a:schemeClr val="accent2"/>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19" tIns="45719" rIns="45719" bIns="45719" anchor="ctr"/>
            <a:lstStyle/>
            <a:p>
              <a:pPr algn="ctr"/>
              <a:endParaRPr lang="en-US" altLang="en-US">
                <a:solidFill>
                  <a:srgbClr val="FFFFFF"/>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sp>
          <p:nvSpPr>
            <p:cNvPr id="7173" name="AutoShape 5" descr="Shape">
              <a:extLst>
                <a:ext uri="{FF2B5EF4-FFF2-40B4-BE49-F238E27FC236}">
                  <a16:creationId xmlns:a16="http://schemas.microsoft.com/office/drawing/2014/main" id="{5FE7ED36-89D2-A53B-87BF-715795D56416}"/>
                </a:ext>
              </a:extLst>
            </p:cNvPr>
            <p:cNvSpPr>
              <a:spLocks/>
            </p:cNvSpPr>
            <p:nvPr/>
          </p:nvSpPr>
          <p:spPr bwMode="auto">
            <a:xfrm>
              <a:off x="274" y="-1"/>
              <a:ext cx="3474723" cy="45964"/>
            </a:xfrm>
            <a:custGeom>
              <a:avLst/>
              <a:gdLst>
                <a:gd name="T0" fmla="*/ 10800 w 21600"/>
                <a:gd name="T1" fmla="+- 0 11417 4485"/>
                <a:gd name="T2" fmla="*/ 11417 h 13865"/>
                <a:gd name="T3" fmla="*/ 10800 w 21600"/>
                <a:gd name="T4" fmla="+- 0 11417 4485"/>
                <a:gd name="T5" fmla="*/ 11417 h 13865"/>
                <a:gd name="T6" fmla="*/ 10800 w 21600"/>
                <a:gd name="T7" fmla="+- 0 11417 4485"/>
                <a:gd name="T8" fmla="*/ 11417 h 13865"/>
                <a:gd name="T9" fmla="*/ 10800 w 21600"/>
                <a:gd name="T10" fmla="+- 0 11417 4485"/>
                <a:gd name="T11" fmla="*/ 11417 h 13865"/>
              </a:gdLst>
              <a:ahLst/>
              <a:cxnLst>
                <a:cxn ang="0">
                  <a:pos x="T0" y="T2"/>
                </a:cxn>
                <a:cxn ang="0">
                  <a:pos x="T3" y="T5"/>
                </a:cxn>
                <a:cxn ang="0">
                  <a:pos x="T6" y="T8"/>
                </a:cxn>
                <a:cxn ang="0">
                  <a:pos x="T9" y="T11"/>
                </a:cxn>
              </a:cxnLst>
              <a:rect l="0" t="0" r="r" b="b"/>
              <a:pathLst>
                <a:path w="21600" h="13865">
                  <a:moveTo>
                    <a:pt x="0" y="3568"/>
                  </a:moveTo>
                  <a:cubicBezTo>
                    <a:pt x="1395" y="-820"/>
                    <a:pt x="3080" y="11574"/>
                    <a:pt x="4320" y="3568"/>
                  </a:cubicBezTo>
                  <a:cubicBezTo>
                    <a:pt x="5560" y="-4438"/>
                    <a:pt x="7025" y="11023"/>
                    <a:pt x="8424" y="3568"/>
                  </a:cubicBezTo>
                  <a:cubicBezTo>
                    <a:pt x="9823" y="-3887"/>
                    <a:pt x="11314" y="11621"/>
                    <a:pt x="12528" y="3568"/>
                  </a:cubicBezTo>
                  <a:cubicBezTo>
                    <a:pt x="13742" y="-4485"/>
                    <a:pt x="14932" y="3618"/>
                    <a:pt x="17280" y="3568"/>
                  </a:cubicBezTo>
                  <a:cubicBezTo>
                    <a:pt x="19628" y="3518"/>
                    <a:pt x="20432" y="-1129"/>
                    <a:pt x="21600" y="3568"/>
                  </a:cubicBezTo>
                  <a:cubicBezTo>
                    <a:pt x="21597" y="5846"/>
                    <a:pt x="21597" y="6531"/>
                    <a:pt x="21600" y="9085"/>
                  </a:cubicBezTo>
                  <a:cubicBezTo>
                    <a:pt x="20103" y="12571"/>
                    <a:pt x="18308" y="1982"/>
                    <a:pt x="17280" y="9085"/>
                  </a:cubicBezTo>
                  <a:cubicBezTo>
                    <a:pt x="16252" y="16187"/>
                    <a:pt x="14545" y="10418"/>
                    <a:pt x="13608" y="9085"/>
                  </a:cubicBezTo>
                  <a:cubicBezTo>
                    <a:pt x="12671" y="7751"/>
                    <a:pt x="11298" y="2075"/>
                    <a:pt x="9504" y="9085"/>
                  </a:cubicBezTo>
                  <a:cubicBezTo>
                    <a:pt x="7710" y="16094"/>
                    <a:pt x="6480" y="14789"/>
                    <a:pt x="5400" y="9085"/>
                  </a:cubicBezTo>
                  <a:cubicBezTo>
                    <a:pt x="4320" y="3380"/>
                    <a:pt x="1450" y="17115"/>
                    <a:pt x="0" y="9085"/>
                  </a:cubicBezTo>
                  <a:cubicBezTo>
                    <a:pt x="0" y="7096"/>
                    <a:pt x="0" y="4701"/>
                    <a:pt x="0" y="3568"/>
                  </a:cubicBezTo>
                  <a:close/>
                </a:path>
              </a:pathLst>
            </a:custGeom>
            <a:noFill/>
            <a:ln w="44450" cap="rnd" cmpd="sng">
              <a:solidFill>
                <a:schemeClr val="accent2"/>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19" tIns="45719" rIns="45719" bIns="45719" anchor="ctr"/>
            <a:lstStyle/>
            <a:p>
              <a:pPr algn="ctr"/>
              <a:endParaRPr lang="en-US" altLang="en-US">
                <a:solidFill>
                  <a:srgbClr val="FFFFFF"/>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grpSp>
      <p:sp>
        <p:nvSpPr>
          <p:cNvPr id="7174" name="Rectangle 6" descr="Content Placeholder 2">
            <a:extLst>
              <a:ext uri="{FF2B5EF4-FFF2-40B4-BE49-F238E27FC236}">
                <a16:creationId xmlns:a16="http://schemas.microsoft.com/office/drawing/2014/main" id="{012AE233-B104-31E3-0BF7-3721E43452A4}"/>
              </a:ext>
            </a:extLst>
          </p:cNvPr>
          <p:cNvSpPr>
            <a:spLocks noGrp="1" noChangeArrowheads="1"/>
          </p:cNvSpPr>
          <p:nvPr>
            <p:ph type="body" sz="quarter" idx="1"/>
          </p:nvPr>
        </p:nvSpPr>
        <p:spPr>
          <a:xfrm>
            <a:off x="639763" y="2871788"/>
            <a:ext cx="4243387" cy="3858287"/>
          </a:xfrm>
        </p:spPr>
        <p:txBody>
          <a:bodyPr/>
          <a:lstStyle/>
          <a:p>
            <a:pPr marL="182245" indent="-182245">
              <a:buSzTx/>
              <a:buFont typeface="Arial" panose="020B0604020202020204" pitchFamily="34" charset="0"/>
              <a:buNone/>
            </a:pPr>
            <a:r>
              <a:rPr lang="en-US" altLang="en-US" sz="2400" b="1" u="sng" dirty="0"/>
              <a:t>Pre-processing</a:t>
            </a:r>
            <a:r>
              <a:rPr lang="en-US" altLang="en-US" sz="2400" b="1" dirty="0"/>
              <a:t>:</a:t>
            </a:r>
            <a:endParaRPr lang="en-US" altLang="en-US" sz="2400" b="1" u="sng" dirty="0"/>
          </a:p>
          <a:p>
            <a:pPr marL="182245" indent="-182245"/>
            <a:r>
              <a:rPr lang="en-US" altLang="en-US" sz="1700" dirty="0"/>
              <a:t>Converting Boolean values to Binary values.</a:t>
            </a:r>
          </a:p>
          <a:p>
            <a:pPr marL="182245" indent="-182245"/>
            <a:r>
              <a:rPr lang="en-US" altLang="en-US" sz="1700" dirty="0"/>
              <a:t>Replacing unknown values </a:t>
            </a:r>
          </a:p>
          <a:p>
            <a:pPr marL="685800" lvl="1" indent="-228600">
              <a:spcBef>
                <a:spcPts val="500"/>
              </a:spcBef>
            </a:pPr>
            <a:r>
              <a:rPr lang="en-US" altLang="en-US" sz="1700" dirty="0"/>
              <a:t>Replacing -99 in perf_6_month with </a:t>
            </a:r>
            <a:r>
              <a:rPr lang="en-US" altLang="en-US" sz="1700" dirty="0" err="1"/>
              <a:t>NaN</a:t>
            </a:r>
            <a:r>
              <a:rPr lang="en-US" altLang="en-US" sz="1700" dirty="0"/>
              <a:t> values</a:t>
            </a:r>
            <a:endParaRPr lang="en-US" altLang="en-US" sz="2400" dirty="0"/>
          </a:p>
          <a:p>
            <a:pPr marL="685800" lvl="1" indent="-228600">
              <a:spcBef>
                <a:spcPts val="500"/>
              </a:spcBef>
            </a:pPr>
            <a:r>
              <a:rPr lang="en-US" altLang="en-US" sz="1700" dirty="0"/>
              <a:t> Replacing -99 in perf_6_month with </a:t>
            </a:r>
            <a:r>
              <a:rPr lang="en-US" altLang="en-US" sz="1700" dirty="0" err="1"/>
              <a:t>NaN</a:t>
            </a:r>
            <a:r>
              <a:rPr lang="en-US" altLang="en-US" sz="1700" dirty="0"/>
              <a:t> values. </a:t>
            </a:r>
            <a:endParaRPr lang="en-US" altLang="en-US" sz="2400" dirty="0"/>
          </a:p>
          <a:p>
            <a:pPr marL="182245" indent="-182245"/>
            <a:r>
              <a:rPr lang="en-US" altLang="en-US" sz="1700" dirty="0"/>
              <a:t>Handling missing values Iterative imputer.</a:t>
            </a:r>
          </a:p>
          <a:p>
            <a:pPr marL="182245" indent="-182245"/>
            <a:r>
              <a:rPr lang="en-US" altLang="en-US" sz="1700" dirty="0"/>
              <a:t>Handled the imbalanced data.</a:t>
            </a:r>
          </a:p>
          <a:p>
            <a:pPr marL="182245" indent="-182245"/>
            <a:r>
              <a:rPr lang="en-US" altLang="en-US" sz="1700" dirty="0"/>
              <a:t>Correlation</a:t>
            </a:r>
          </a:p>
          <a:p>
            <a:pPr marL="685800" lvl="1" indent="-228600">
              <a:spcBef>
                <a:spcPts val="500"/>
              </a:spcBef>
            </a:pPr>
            <a:r>
              <a:rPr lang="en-US" altLang="en-US" sz="1700" dirty="0"/>
              <a:t>Heatmap</a:t>
            </a:r>
          </a:p>
        </p:txBody>
      </p:sp>
      <p:pic>
        <p:nvPicPr>
          <p:cNvPr id="7175" name="Picture 7" descr="Picture 4">
            <a:extLst>
              <a:ext uri="{FF2B5EF4-FFF2-40B4-BE49-F238E27FC236}">
                <a16:creationId xmlns:a16="http://schemas.microsoft.com/office/drawing/2014/main" id="{131464DF-FD47-836A-87ED-5778355AA7B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310188" y="0"/>
            <a:ext cx="6878637" cy="6858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Rectangle 1" descr="Rectangle 3099">
            <a:extLst>
              <a:ext uri="{FF2B5EF4-FFF2-40B4-BE49-F238E27FC236}">
                <a16:creationId xmlns:a16="http://schemas.microsoft.com/office/drawing/2014/main" id="{14AF3247-9510-EF99-DD30-E5C33FFAF7AC}"/>
              </a:ext>
            </a:extLst>
          </p:cNvPr>
          <p:cNvSpPr>
            <a:spLocks/>
          </p:cNvSpPr>
          <p:nvPr/>
        </p:nvSpPr>
        <p:spPr bwMode="auto">
          <a:xfrm>
            <a:off x="0" y="0"/>
            <a:ext cx="12188825" cy="6858000"/>
          </a:xfrm>
          <a:prstGeom prst="rect">
            <a:avLst/>
          </a:pr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19" tIns="45719" rIns="45719" bIns="45719" anchor="ctr"/>
          <a:lstStyle/>
          <a:p>
            <a:pPr algn="ctr"/>
            <a:endParaRPr lang="en-US" altLang="en-US">
              <a:solidFill>
                <a:srgbClr val="FFFFFF"/>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sp>
        <p:nvSpPr>
          <p:cNvPr id="9218" name="Rectangle 2" descr="Title 1">
            <a:extLst>
              <a:ext uri="{FF2B5EF4-FFF2-40B4-BE49-F238E27FC236}">
                <a16:creationId xmlns:a16="http://schemas.microsoft.com/office/drawing/2014/main" id="{D6F47E75-5AAF-5120-C305-3FB92B458B47}"/>
              </a:ext>
            </a:extLst>
          </p:cNvPr>
          <p:cNvSpPr>
            <a:spLocks noGrp="1" noChangeArrowheads="1"/>
          </p:cNvSpPr>
          <p:nvPr>
            <p:ph type="title"/>
          </p:nvPr>
        </p:nvSpPr>
        <p:spPr>
          <a:xfrm>
            <a:off x="638175" y="577850"/>
            <a:ext cx="10909300" cy="1066800"/>
          </a:xfrm>
        </p:spPr>
        <p:txBody>
          <a:bodyPr/>
          <a:lstStyle/>
          <a:p>
            <a:pPr algn="ctr"/>
            <a:r>
              <a:rPr lang="en-US" altLang="en-US" sz="6600"/>
              <a:t>Methodology</a:t>
            </a:r>
          </a:p>
        </p:txBody>
      </p:sp>
      <p:grpSp>
        <p:nvGrpSpPr>
          <p:cNvPr id="9219" name="Group 3">
            <a:extLst>
              <a:ext uri="{FF2B5EF4-FFF2-40B4-BE49-F238E27FC236}">
                <a16:creationId xmlns:a16="http://schemas.microsoft.com/office/drawing/2014/main" id="{99909017-F7F1-D782-5D86-F239FFE8C27F}"/>
              </a:ext>
            </a:extLst>
          </p:cNvPr>
          <p:cNvGrpSpPr>
            <a:grpSpLocks/>
          </p:cNvGrpSpPr>
          <p:nvPr/>
        </p:nvGrpSpPr>
        <p:grpSpPr bwMode="auto">
          <a:xfrm>
            <a:off x="3387725" y="1782763"/>
            <a:ext cx="5411788" cy="47625"/>
            <a:chOff x="26" y="-1"/>
            <a:chExt cx="5410999" cy="47076"/>
          </a:xfrm>
        </p:grpSpPr>
        <p:sp>
          <p:nvSpPr>
            <p:cNvPr id="9220" name="AutoShape 4" descr="Shape">
              <a:extLst>
                <a:ext uri="{FF2B5EF4-FFF2-40B4-BE49-F238E27FC236}">
                  <a16:creationId xmlns:a16="http://schemas.microsoft.com/office/drawing/2014/main" id="{B3AF739A-A379-A876-389D-EF7494E11354}"/>
                </a:ext>
              </a:extLst>
            </p:cNvPr>
            <p:cNvSpPr>
              <a:spLocks/>
            </p:cNvSpPr>
            <p:nvPr/>
          </p:nvSpPr>
          <p:spPr bwMode="auto">
            <a:xfrm>
              <a:off x="26" y="719"/>
              <a:ext cx="5410548" cy="46356"/>
            </a:xfrm>
            <a:custGeom>
              <a:avLst/>
              <a:gdLst>
                <a:gd name="T0" fmla="+- 0 10800 1"/>
                <a:gd name="T1" fmla="*/ T0 w 21599"/>
                <a:gd name="T2" fmla="+- 0 8599 1903"/>
                <a:gd name="T3" fmla="*/ 8599 h 13392"/>
                <a:gd name="T4" fmla="+- 0 10800 1"/>
                <a:gd name="T5" fmla="*/ T4 w 21599"/>
                <a:gd name="T6" fmla="+- 0 8599 1903"/>
                <a:gd name="T7" fmla="*/ 8599 h 13392"/>
                <a:gd name="T8" fmla="+- 0 10800 1"/>
                <a:gd name="T9" fmla="*/ T8 w 21599"/>
                <a:gd name="T10" fmla="+- 0 8599 1903"/>
                <a:gd name="T11" fmla="*/ 8599 h 13392"/>
                <a:gd name="T12" fmla="+- 0 10800 1"/>
                <a:gd name="T13" fmla="*/ T12 w 21599"/>
                <a:gd name="T14" fmla="+- 0 8599 1903"/>
                <a:gd name="T15" fmla="*/ 8599 h 13392"/>
              </a:gdLst>
              <a:ahLst/>
              <a:cxnLst>
                <a:cxn ang="0">
                  <a:pos x="T1" y="T3"/>
                </a:cxn>
                <a:cxn ang="0">
                  <a:pos x="T5" y="T7"/>
                </a:cxn>
                <a:cxn ang="0">
                  <a:pos x="T9" y="T11"/>
                </a:cxn>
                <a:cxn ang="0">
                  <a:pos x="T13" y="T15"/>
                </a:cxn>
              </a:cxnLst>
              <a:rect l="0" t="0" r="r" b="b"/>
              <a:pathLst>
                <a:path w="21599" h="13392">
                  <a:moveTo>
                    <a:pt x="2" y="4531"/>
                  </a:moveTo>
                  <a:cubicBezTo>
                    <a:pt x="1140" y="3108"/>
                    <a:pt x="1504" y="10964"/>
                    <a:pt x="2485" y="4531"/>
                  </a:cubicBezTo>
                  <a:cubicBezTo>
                    <a:pt x="3466" y="-1903"/>
                    <a:pt x="4119" y="6619"/>
                    <a:pt x="4537" y="4531"/>
                  </a:cubicBezTo>
                  <a:cubicBezTo>
                    <a:pt x="4955" y="2442"/>
                    <a:pt x="6236" y="7384"/>
                    <a:pt x="7669" y="4531"/>
                  </a:cubicBezTo>
                  <a:cubicBezTo>
                    <a:pt x="9101" y="1677"/>
                    <a:pt x="9452" y="10178"/>
                    <a:pt x="10152" y="4531"/>
                  </a:cubicBezTo>
                  <a:cubicBezTo>
                    <a:pt x="10853" y="-1117"/>
                    <a:pt x="11446" y="-1891"/>
                    <a:pt x="12636" y="4531"/>
                  </a:cubicBezTo>
                  <a:cubicBezTo>
                    <a:pt x="13827" y="10952"/>
                    <a:pt x="14245" y="3732"/>
                    <a:pt x="15768" y="4531"/>
                  </a:cubicBezTo>
                  <a:cubicBezTo>
                    <a:pt x="17290" y="5330"/>
                    <a:pt x="17119" y="7581"/>
                    <a:pt x="18035" y="4531"/>
                  </a:cubicBezTo>
                  <a:cubicBezTo>
                    <a:pt x="18952" y="1481"/>
                    <a:pt x="20559" y="7049"/>
                    <a:pt x="21599" y="4531"/>
                  </a:cubicBezTo>
                  <a:cubicBezTo>
                    <a:pt x="21596" y="6095"/>
                    <a:pt x="21596" y="8145"/>
                    <a:pt x="21599" y="9814"/>
                  </a:cubicBezTo>
                  <a:cubicBezTo>
                    <a:pt x="20613" y="16519"/>
                    <a:pt x="19996" y="7620"/>
                    <a:pt x="19331" y="9814"/>
                  </a:cubicBezTo>
                  <a:cubicBezTo>
                    <a:pt x="18666" y="12009"/>
                    <a:pt x="17700" y="4353"/>
                    <a:pt x="16632" y="9814"/>
                  </a:cubicBezTo>
                  <a:cubicBezTo>
                    <a:pt x="15564" y="15276"/>
                    <a:pt x="15207" y="2014"/>
                    <a:pt x="14148" y="9814"/>
                  </a:cubicBezTo>
                  <a:cubicBezTo>
                    <a:pt x="13089" y="17615"/>
                    <a:pt x="12272" y="-68"/>
                    <a:pt x="11016" y="9814"/>
                  </a:cubicBezTo>
                  <a:cubicBezTo>
                    <a:pt x="9760" y="19697"/>
                    <a:pt x="8801" y="5505"/>
                    <a:pt x="7885" y="9814"/>
                  </a:cubicBezTo>
                  <a:cubicBezTo>
                    <a:pt x="6969" y="14124"/>
                    <a:pt x="6398" y="13629"/>
                    <a:pt x="5617" y="9814"/>
                  </a:cubicBezTo>
                  <a:cubicBezTo>
                    <a:pt x="4836" y="6000"/>
                    <a:pt x="3690" y="5444"/>
                    <a:pt x="2917" y="9814"/>
                  </a:cubicBezTo>
                  <a:cubicBezTo>
                    <a:pt x="2145" y="14185"/>
                    <a:pt x="1345" y="4490"/>
                    <a:pt x="2" y="9814"/>
                  </a:cubicBezTo>
                  <a:cubicBezTo>
                    <a:pt x="0" y="7726"/>
                    <a:pt x="-1" y="6770"/>
                    <a:pt x="2" y="4531"/>
                  </a:cubicBezTo>
                  <a:close/>
                </a:path>
              </a:pathLst>
            </a:custGeom>
            <a:solidFill>
              <a:schemeClr val="accent2"/>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19" tIns="45719" rIns="45719" bIns="45719" anchor="ctr"/>
            <a:lstStyle/>
            <a:p>
              <a:pPr algn="ctr"/>
              <a:endParaRPr lang="en-US" altLang="en-US">
                <a:solidFill>
                  <a:srgbClr val="FFFFFF"/>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sp>
          <p:nvSpPr>
            <p:cNvPr id="9221" name="AutoShape 5" descr="Shape">
              <a:extLst>
                <a:ext uri="{FF2B5EF4-FFF2-40B4-BE49-F238E27FC236}">
                  <a16:creationId xmlns:a16="http://schemas.microsoft.com/office/drawing/2014/main" id="{822D1064-DC21-37B7-F371-CD9AF89E090A}"/>
                </a:ext>
              </a:extLst>
            </p:cNvPr>
            <p:cNvSpPr>
              <a:spLocks/>
            </p:cNvSpPr>
            <p:nvPr/>
          </p:nvSpPr>
          <p:spPr bwMode="auto">
            <a:xfrm>
              <a:off x="219" y="-1"/>
              <a:ext cx="5410806" cy="40470"/>
            </a:xfrm>
            <a:custGeom>
              <a:avLst/>
              <a:gdLst>
                <a:gd name="T0" fmla="+- 0 10800 1"/>
                <a:gd name="T1" fmla="*/ T0 w 21598"/>
                <a:gd name="T2" fmla="+- 0 10858 5146"/>
                <a:gd name="T3" fmla="*/ 10858 h 11425"/>
                <a:gd name="T4" fmla="+- 0 10800 1"/>
                <a:gd name="T5" fmla="*/ T4 w 21598"/>
                <a:gd name="T6" fmla="+- 0 10858 5146"/>
                <a:gd name="T7" fmla="*/ 10858 h 11425"/>
                <a:gd name="T8" fmla="+- 0 10800 1"/>
                <a:gd name="T9" fmla="*/ T8 w 21598"/>
                <a:gd name="T10" fmla="+- 0 10858 5146"/>
                <a:gd name="T11" fmla="*/ 10858 h 11425"/>
                <a:gd name="T12" fmla="+- 0 10800 1"/>
                <a:gd name="T13" fmla="*/ T12 w 21598"/>
                <a:gd name="T14" fmla="+- 0 10858 5146"/>
                <a:gd name="T15" fmla="*/ 10858 h 11425"/>
              </a:gdLst>
              <a:ahLst/>
              <a:cxnLst>
                <a:cxn ang="0">
                  <a:pos x="T1" y="T3"/>
                </a:cxn>
                <a:cxn ang="0">
                  <a:pos x="T5" y="T7"/>
                </a:cxn>
                <a:cxn ang="0">
                  <a:pos x="T9" y="T11"/>
                </a:cxn>
                <a:cxn ang="0">
                  <a:pos x="T13" y="T15"/>
                </a:cxn>
              </a:cxnLst>
              <a:rect l="0" t="0" r="r" b="b"/>
              <a:pathLst>
                <a:path w="21598" h="11425">
                  <a:moveTo>
                    <a:pt x="1" y="4630"/>
                  </a:moveTo>
                  <a:cubicBezTo>
                    <a:pt x="652" y="-651"/>
                    <a:pt x="1276" y="10"/>
                    <a:pt x="2269" y="4630"/>
                  </a:cubicBezTo>
                  <a:cubicBezTo>
                    <a:pt x="3262" y="9250"/>
                    <a:pt x="4046" y="2578"/>
                    <a:pt x="5184" y="4630"/>
                  </a:cubicBezTo>
                  <a:cubicBezTo>
                    <a:pt x="6322" y="6682"/>
                    <a:pt x="6514" y="3679"/>
                    <a:pt x="7667" y="4630"/>
                  </a:cubicBezTo>
                  <a:cubicBezTo>
                    <a:pt x="8821" y="5581"/>
                    <a:pt x="9439" y="-786"/>
                    <a:pt x="9935" y="4630"/>
                  </a:cubicBezTo>
                  <a:cubicBezTo>
                    <a:pt x="10431" y="10046"/>
                    <a:pt x="12069" y="-5146"/>
                    <a:pt x="12850" y="4630"/>
                  </a:cubicBezTo>
                  <a:cubicBezTo>
                    <a:pt x="13632" y="14406"/>
                    <a:pt x="14597" y="11418"/>
                    <a:pt x="15550" y="4630"/>
                  </a:cubicBezTo>
                  <a:cubicBezTo>
                    <a:pt x="16502" y="-2158"/>
                    <a:pt x="17540" y="-897"/>
                    <a:pt x="18249" y="4630"/>
                  </a:cubicBezTo>
                  <a:cubicBezTo>
                    <a:pt x="18958" y="10157"/>
                    <a:pt x="20677" y="2857"/>
                    <a:pt x="21596" y="4630"/>
                  </a:cubicBezTo>
                  <a:cubicBezTo>
                    <a:pt x="21598" y="6593"/>
                    <a:pt x="21599" y="8255"/>
                    <a:pt x="21596" y="9793"/>
                  </a:cubicBezTo>
                  <a:cubicBezTo>
                    <a:pt x="20514" y="6536"/>
                    <a:pt x="20444" y="13392"/>
                    <a:pt x="19329" y="9793"/>
                  </a:cubicBezTo>
                  <a:cubicBezTo>
                    <a:pt x="18213" y="6194"/>
                    <a:pt x="17757" y="7308"/>
                    <a:pt x="17277" y="9793"/>
                  </a:cubicBezTo>
                  <a:cubicBezTo>
                    <a:pt x="16798" y="12278"/>
                    <a:pt x="15013" y="11001"/>
                    <a:pt x="14362" y="9793"/>
                  </a:cubicBezTo>
                  <a:cubicBezTo>
                    <a:pt x="13711" y="8585"/>
                    <a:pt x="13172" y="14007"/>
                    <a:pt x="12094" y="9793"/>
                  </a:cubicBezTo>
                  <a:cubicBezTo>
                    <a:pt x="11017" y="5579"/>
                    <a:pt x="10539" y="12364"/>
                    <a:pt x="9179" y="9793"/>
                  </a:cubicBezTo>
                  <a:cubicBezTo>
                    <a:pt x="7819" y="7222"/>
                    <a:pt x="7191" y="12813"/>
                    <a:pt x="6048" y="9793"/>
                  </a:cubicBezTo>
                  <a:cubicBezTo>
                    <a:pt x="4905" y="6773"/>
                    <a:pt x="4246" y="3132"/>
                    <a:pt x="3564" y="9793"/>
                  </a:cubicBezTo>
                  <a:cubicBezTo>
                    <a:pt x="2883" y="16454"/>
                    <a:pt x="747" y="-1270"/>
                    <a:pt x="1" y="9793"/>
                  </a:cubicBezTo>
                  <a:cubicBezTo>
                    <a:pt x="-1" y="7250"/>
                    <a:pt x="2" y="6070"/>
                    <a:pt x="1" y="4630"/>
                  </a:cubicBezTo>
                  <a:close/>
                </a:path>
              </a:pathLst>
            </a:custGeom>
            <a:noFill/>
            <a:ln w="41275" cap="rnd" cmpd="sng">
              <a:solidFill>
                <a:schemeClr val="accent2"/>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19" tIns="45719" rIns="45719" bIns="45719" anchor="ctr"/>
            <a:lstStyle/>
            <a:p>
              <a:pPr algn="ctr"/>
              <a:endParaRPr lang="en-US" altLang="en-US">
                <a:solidFill>
                  <a:srgbClr val="FFFFFF"/>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grpSp>
      <p:pic>
        <p:nvPicPr>
          <p:cNvPr id="9222" name="Picture 6" descr="Picture 2">
            <a:extLst>
              <a:ext uri="{FF2B5EF4-FFF2-40B4-BE49-F238E27FC236}">
                <a16:creationId xmlns:a16="http://schemas.microsoft.com/office/drawing/2014/main" id="{04EB090A-79B1-C9FE-6705-4E5DBD3AA8BE}"/>
              </a:ext>
            </a:extLst>
          </p:cNvPr>
          <p:cNvPicPr>
            <a:picLocks noChangeAspect="1"/>
          </p:cNvPicPr>
          <p:nvPr/>
        </p:nvPicPr>
        <p:blipFill>
          <a:blip r:embed="rId2">
            <a:extLst>
              <a:ext uri="{28A0092B-C50C-407E-A947-70E740481C1C}">
                <a14:useLocalDpi xmlns:a14="http://schemas.microsoft.com/office/drawing/2010/main" val="0"/>
              </a:ext>
            </a:extLst>
          </a:blip>
          <a:srcRect b="2045"/>
          <a:stretch>
            <a:fillRect/>
          </a:stretch>
        </p:blipFill>
        <p:spPr bwMode="auto">
          <a:xfrm>
            <a:off x="4159250" y="2536825"/>
            <a:ext cx="3609975" cy="36004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9223" name="Picture 7" descr="Picture 8">
            <a:extLst>
              <a:ext uri="{FF2B5EF4-FFF2-40B4-BE49-F238E27FC236}">
                <a16:creationId xmlns:a16="http://schemas.microsoft.com/office/drawing/2014/main" id="{6340145C-8CC9-D14E-CBC2-92652C9EE82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92100" y="2536825"/>
            <a:ext cx="3563938" cy="36004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9224" name="Picture 8" descr="Picture 6">
            <a:extLst>
              <a:ext uri="{FF2B5EF4-FFF2-40B4-BE49-F238E27FC236}">
                <a16:creationId xmlns:a16="http://schemas.microsoft.com/office/drawing/2014/main" id="{1EC52EF0-ABDA-59BE-F232-BA6AC26F9D62}"/>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140700" y="3455988"/>
            <a:ext cx="3757613" cy="19256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9225" name="Text Box 9" descr="TextBox 9">
            <a:extLst>
              <a:ext uri="{FF2B5EF4-FFF2-40B4-BE49-F238E27FC236}">
                <a16:creationId xmlns:a16="http://schemas.microsoft.com/office/drawing/2014/main" id="{D7E133A1-80C2-6F12-2876-0C7BB35D5CD4}"/>
              </a:ext>
            </a:extLst>
          </p:cNvPr>
          <p:cNvSpPr txBox="1">
            <a:spLocks/>
          </p:cNvSpPr>
          <p:nvPr/>
        </p:nvSpPr>
        <p:spPr bwMode="auto">
          <a:xfrm>
            <a:off x="1139825" y="6219825"/>
            <a:ext cx="1862138" cy="247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45719" tIns="45719" rIns="45719" bIns="45719">
            <a:spAutoFit/>
          </a:bodyPr>
          <a:lstStyle/>
          <a:p>
            <a:r>
              <a:rPr lang="en-US" altLang="en-US" sz="1200">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rPr>
              <a:t>Distribution of Raw Features</a:t>
            </a:r>
          </a:p>
        </p:txBody>
      </p:sp>
      <p:sp>
        <p:nvSpPr>
          <p:cNvPr id="9226" name="Text Box 10" descr="TextBox 11">
            <a:extLst>
              <a:ext uri="{FF2B5EF4-FFF2-40B4-BE49-F238E27FC236}">
                <a16:creationId xmlns:a16="http://schemas.microsoft.com/office/drawing/2014/main" id="{8072AAF7-FB56-38DC-7DB6-8FEB46BB9FA8}"/>
              </a:ext>
            </a:extLst>
          </p:cNvPr>
          <p:cNvSpPr txBox="1">
            <a:spLocks/>
          </p:cNvSpPr>
          <p:nvPr/>
        </p:nvSpPr>
        <p:spPr bwMode="auto">
          <a:xfrm>
            <a:off x="4905375" y="6227763"/>
            <a:ext cx="2366963" cy="247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45719" tIns="45719" rIns="45719" bIns="45719">
            <a:spAutoFit/>
          </a:bodyPr>
          <a:lstStyle/>
          <a:p>
            <a:r>
              <a:rPr lang="en-US" altLang="en-US" sz="1200">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rPr>
              <a:t>Distribution of transformed Features</a:t>
            </a:r>
          </a:p>
        </p:txBody>
      </p:sp>
      <p:sp>
        <p:nvSpPr>
          <p:cNvPr id="9227" name="Text Box 11" descr="TextBox 12">
            <a:extLst>
              <a:ext uri="{FF2B5EF4-FFF2-40B4-BE49-F238E27FC236}">
                <a16:creationId xmlns:a16="http://schemas.microsoft.com/office/drawing/2014/main" id="{3CB74299-BA44-14DF-B702-434C4522731A}"/>
              </a:ext>
            </a:extLst>
          </p:cNvPr>
          <p:cNvSpPr txBox="1">
            <a:spLocks/>
          </p:cNvSpPr>
          <p:nvPr/>
        </p:nvSpPr>
        <p:spPr bwMode="auto">
          <a:xfrm>
            <a:off x="8464550" y="6042025"/>
            <a:ext cx="3471863" cy="4397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19" tIns="45719" rIns="45719" bIns="45719">
            <a:spAutoFit/>
          </a:bodyPr>
          <a:lstStyle/>
          <a:p>
            <a:r>
              <a:rPr lang="en-US" altLang="en-US" sz="1200">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rPr>
              <a:t>Most important features that will influence the backorder prediction.</a:t>
            </a:r>
          </a:p>
        </p:txBody>
      </p:sp>
      <p:sp>
        <p:nvSpPr>
          <p:cNvPr id="9228" name="Text Box 12" descr="TextBox 13">
            <a:extLst>
              <a:ext uri="{FF2B5EF4-FFF2-40B4-BE49-F238E27FC236}">
                <a16:creationId xmlns:a16="http://schemas.microsoft.com/office/drawing/2014/main" id="{7BA91A94-A94F-3A3A-C77B-13675DD0729F}"/>
              </a:ext>
            </a:extLst>
          </p:cNvPr>
          <p:cNvSpPr txBox="1">
            <a:spLocks/>
          </p:cNvSpPr>
          <p:nvPr/>
        </p:nvSpPr>
        <p:spPr bwMode="auto">
          <a:xfrm>
            <a:off x="338138" y="2033588"/>
            <a:ext cx="2381250" cy="392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45719" tIns="45719" rIns="45719" bIns="45719">
            <a:spAutoFit/>
          </a:bodyPr>
          <a:lstStyle/>
          <a:p>
            <a:r>
              <a:rPr lang="en-US" altLang="en-US" sz="2400" b="1" u="sng">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rPr>
              <a:t>Feature Selection</a:t>
            </a:r>
            <a:r>
              <a:rPr lang="en-US" altLang="en-US" sz="2400" b="1">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rPr>
              <a:t>:</a:t>
            </a:r>
            <a:endParaRPr lang="en-US" altLang="en-US" sz="2400" b="1" u="sng">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1" descr="Rectangle 24">
            <a:extLst>
              <a:ext uri="{FF2B5EF4-FFF2-40B4-BE49-F238E27FC236}">
                <a16:creationId xmlns:a16="http://schemas.microsoft.com/office/drawing/2014/main" id="{6A00F247-64DA-FC50-1E03-5E8E41D1D7B8}"/>
              </a:ext>
            </a:extLst>
          </p:cNvPr>
          <p:cNvSpPr>
            <a:spLocks/>
          </p:cNvSpPr>
          <p:nvPr/>
        </p:nvSpPr>
        <p:spPr bwMode="auto">
          <a:xfrm>
            <a:off x="0" y="0"/>
            <a:ext cx="12188825" cy="6858000"/>
          </a:xfrm>
          <a:prstGeom prst="rect">
            <a:avLst/>
          </a:pr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19" tIns="45719" rIns="45719" bIns="45719" anchor="ctr"/>
          <a:lstStyle/>
          <a:p>
            <a:pPr algn="ctr"/>
            <a:endParaRPr lang="en-US" altLang="en-US">
              <a:solidFill>
                <a:srgbClr val="FFFFFF"/>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sp>
        <p:nvSpPr>
          <p:cNvPr id="10242" name="Rectangle 2" descr="Title 1">
            <a:extLst>
              <a:ext uri="{FF2B5EF4-FFF2-40B4-BE49-F238E27FC236}">
                <a16:creationId xmlns:a16="http://schemas.microsoft.com/office/drawing/2014/main" id="{2B4B61C6-F081-E5AB-A0DE-F9F78C637E1D}"/>
              </a:ext>
            </a:extLst>
          </p:cNvPr>
          <p:cNvSpPr>
            <a:spLocks noGrp="1" noChangeArrowheads="1"/>
          </p:cNvSpPr>
          <p:nvPr>
            <p:ph type="title"/>
          </p:nvPr>
        </p:nvSpPr>
        <p:spPr>
          <a:xfrm>
            <a:off x="639763" y="323850"/>
            <a:ext cx="4368800" cy="1957388"/>
          </a:xfrm>
        </p:spPr>
        <p:txBody>
          <a:bodyPr anchor="b"/>
          <a:lstStyle/>
          <a:p>
            <a:r>
              <a:rPr lang="en-US" altLang="en-US" sz="5400"/>
              <a:t>Methodology</a:t>
            </a:r>
          </a:p>
        </p:txBody>
      </p:sp>
      <p:grpSp>
        <p:nvGrpSpPr>
          <p:cNvPr id="10243" name="Group 3">
            <a:extLst>
              <a:ext uri="{FF2B5EF4-FFF2-40B4-BE49-F238E27FC236}">
                <a16:creationId xmlns:a16="http://schemas.microsoft.com/office/drawing/2014/main" id="{DDE9EC7E-CF3E-A1EE-A4C7-0C90E1A7082A}"/>
              </a:ext>
            </a:extLst>
          </p:cNvPr>
          <p:cNvGrpSpPr>
            <a:grpSpLocks/>
          </p:cNvGrpSpPr>
          <p:nvPr/>
        </p:nvGrpSpPr>
        <p:grpSpPr bwMode="auto">
          <a:xfrm>
            <a:off x="638175" y="2574925"/>
            <a:ext cx="3476625" cy="46038"/>
            <a:chOff x="-66" y="-1"/>
            <a:chExt cx="3475063" cy="45964"/>
          </a:xfrm>
        </p:grpSpPr>
        <p:sp>
          <p:nvSpPr>
            <p:cNvPr id="10244" name="AutoShape 4" descr="Shape">
              <a:extLst>
                <a:ext uri="{FF2B5EF4-FFF2-40B4-BE49-F238E27FC236}">
                  <a16:creationId xmlns:a16="http://schemas.microsoft.com/office/drawing/2014/main" id="{948DFD59-F8BA-04E6-9BBD-8F970C2937FE}"/>
                </a:ext>
              </a:extLst>
            </p:cNvPr>
            <p:cNvSpPr>
              <a:spLocks/>
            </p:cNvSpPr>
            <p:nvPr/>
          </p:nvSpPr>
          <p:spPr bwMode="auto">
            <a:xfrm>
              <a:off x="-66" y="1959"/>
              <a:ext cx="3475063" cy="42332"/>
            </a:xfrm>
            <a:custGeom>
              <a:avLst/>
              <a:gdLst>
                <a:gd name="T0" fmla="+- 0 10801 3"/>
                <a:gd name="T1" fmla="*/ T0 w 21597"/>
                <a:gd name="T2" fmla="+- 0 9088 1694"/>
                <a:gd name="T3" fmla="*/ 9088 h 14788"/>
                <a:gd name="T4" fmla="+- 0 10801 3"/>
                <a:gd name="T5" fmla="*/ T4 w 21597"/>
                <a:gd name="T6" fmla="+- 0 9088 1694"/>
                <a:gd name="T7" fmla="*/ 9088 h 14788"/>
                <a:gd name="T8" fmla="+- 0 10801 3"/>
                <a:gd name="T9" fmla="*/ T8 w 21597"/>
                <a:gd name="T10" fmla="+- 0 9088 1694"/>
                <a:gd name="T11" fmla="*/ 9088 h 14788"/>
                <a:gd name="T12" fmla="+- 0 10801 3"/>
                <a:gd name="T13" fmla="*/ T12 w 21597"/>
                <a:gd name="T14" fmla="+- 0 9088 1694"/>
                <a:gd name="T15" fmla="*/ 9088 h 14788"/>
              </a:gdLst>
              <a:ahLst/>
              <a:cxnLst>
                <a:cxn ang="0">
                  <a:pos x="T1" y="T3"/>
                </a:cxn>
                <a:cxn ang="0">
                  <a:pos x="T5" y="T7"/>
                </a:cxn>
                <a:cxn ang="0">
                  <a:pos x="T9" y="T11"/>
                </a:cxn>
                <a:cxn ang="0">
                  <a:pos x="T13" y="T15"/>
                </a:cxn>
              </a:cxnLst>
              <a:rect l="0" t="0" r="r" b="b"/>
              <a:pathLst>
                <a:path w="21597" h="14788">
                  <a:moveTo>
                    <a:pt x="1" y="3447"/>
                  </a:moveTo>
                  <a:cubicBezTo>
                    <a:pt x="1259" y="-1694"/>
                    <a:pt x="2069" y="-570"/>
                    <a:pt x="3889" y="3447"/>
                  </a:cubicBezTo>
                  <a:cubicBezTo>
                    <a:pt x="5708" y="7465"/>
                    <a:pt x="6817" y="5237"/>
                    <a:pt x="8640" y="3447"/>
                  </a:cubicBezTo>
                  <a:cubicBezTo>
                    <a:pt x="10462" y="1657"/>
                    <a:pt x="11412" y="-1457"/>
                    <a:pt x="12311" y="3447"/>
                  </a:cubicBezTo>
                  <a:cubicBezTo>
                    <a:pt x="13210" y="8352"/>
                    <a:pt x="14893" y="931"/>
                    <a:pt x="15982" y="3447"/>
                  </a:cubicBezTo>
                  <a:cubicBezTo>
                    <a:pt x="17071" y="5964"/>
                    <a:pt x="18905" y="-758"/>
                    <a:pt x="21597" y="3447"/>
                  </a:cubicBezTo>
                  <a:cubicBezTo>
                    <a:pt x="21596" y="4986"/>
                    <a:pt x="21596" y="6935"/>
                    <a:pt x="21597" y="9836"/>
                  </a:cubicBezTo>
                  <a:cubicBezTo>
                    <a:pt x="20666" y="11090"/>
                    <a:pt x="19497" y="7845"/>
                    <a:pt x="17494" y="9836"/>
                  </a:cubicBezTo>
                  <a:cubicBezTo>
                    <a:pt x="15491" y="11828"/>
                    <a:pt x="14261" y="19906"/>
                    <a:pt x="13391" y="9836"/>
                  </a:cubicBezTo>
                  <a:cubicBezTo>
                    <a:pt x="12520" y="-233"/>
                    <a:pt x="11315" y="15292"/>
                    <a:pt x="9287" y="9836"/>
                  </a:cubicBezTo>
                  <a:cubicBezTo>
                    <a:pt x="7260" y="4381"/>
                    <a:pt x="5896" y="8642"/>
                    <a:pt x="4536" y="9836"/>
                  </a:cubicBezTo>
                  <a:cubicBezTo>
                    <a:pt x="3177" y="11031"/>
                    <a:pt x="1642" y="11956"/>
                    <a:pt x="1" y="9836"/>
                  </a:cubicBezTo>
                  <a:cubicBezTo>
                    <a:pt x="3" y="8439"/>
                    <a:pt x="-3" y="4756"/>
                    <a:pt x="1" y="3447"/>
                  </a:cubicBezTo>
                  <a:close/>
                </a:path>
              </a:pathLst>
            </a:custGeom>
            <a:solidFill>
              <a:schemeClr val="accent2"/>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19" tIns="45719" rIns="45719" bIns="45719" anchor="ctr"/>
            <a:lstStyle/>
            <a:p>
              <a:pPr algn="ctr"/>
              <a:endParaRPr lang="en-US" altLang="en-US">
                <a:solidFill>
                  <a:srgbClr val="FFFFFF"/>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sp>
          <p:nvSpPr>
            <p:cNvPr id="10245" name="AutoShape 5" descr="Shape">
              <a:extLst>
                <a:ext uri="{FF2B5EF4-FFF2-40B4-BE49-F238E27FC236}">
                  <a16:creationId xmlns:a16="http://schemas.microsoft.com/office/drawing/2014/main" id="{CC6BED08-EE6B-ECCE-CA07-2859B5640857}"/>
                </a:ext>
              </a:extLst>
            </p:cNvPr>
            <p:cNvSpPr>
              <a:spLocks/>
            </p:cNvSpPr>
            <p:nvPr/>
          </p:nvSpPr>
          <p:spPr bwMode="auto">
            <a:xfrm>
              <a:off x="274" y="-1"/>
              <a:ext cx="3474723" cy="45964"/>
            </a:xfrm>
            <a:custGeom>
              <a:avLst/>
              <a:gdLst>
                <a:gd name="T0" fmla="*/ 10800 w 21600"/>
                <a:gd name="T1" fmla="+- 0 11417 4485"/>
                <a:gd name="T2" fmla="*/ 11417 h 13865"/>
                <a:gd name="T3" fmla="*/ 10800 w 21600"/>
                <a:gd name="T4" fmla="+- 0 11417 4485"/>
                <a:gd name="T5" fmla="*/ 11417 h 13865"/>
                <a:gd name="T6" fmla="*/ 10800 w 21600"/>
                <a:gd name="T7" fmla="+- 0 11417 4485"/>
                <a:gd name="T8" fmla="*/ 11417 h 13865"/>
                <a:gd name="T9" fmla="*/ 10800 w 21600"/>
                <a:gd name="T10" fmla="+- 0 11417 4485"/>
                <a:gd name="T11" fmla="*/ 11417 h 13865"/>
              </a:gdLst>
              <a:ahLst/>
              <a:cxnLst>
                <a:cxn ang="0">
                  <a:pos x="T0" y="T2"/>
                </a:cxn>
                <a:cxn ang="0">
                  <a:pos x="T3" y="T5"/>
                </a:cxn>
                <a:cxn ang="0">
                  <a:pos x="T6" y="T8"/>
                </a:cxn>
                <a:cxn ang="0">
                  <a:pos x="T9" y="T11"/>
                </a:cxn>
              </a:cxnLst>
              <a:rect l="0" t="0" r="r" b="b"/>
              <a:pathLst>
                <a:path w="21600" h="13865">
                  <a:moveTo>
                    <a:pt x="0" y="3568"/>
                  </a:moveTo>
                  <a:cubicBezTo>
                    <a:pt x="1395" y="-820"/>
                    <a:pt x="3080" y="11574"/>
                    <a:pt x="4320" y="3568"/>
                  </a:cubicBezTo>
                  <a:cubicBezTo>
                    <a:pt x="5560" y="-4438"/>
                    <a:pt x="7025" y="11023"/>
                    <a:pt x="8424" y="3568"/>
                  </a:cubicBezTo>
                  <a:cubicBezTo>
                    <a:pt x="9823" y="-3887"/>
                    <a:pt x="11314" y="11621"/>
                    <a:pt x="12528" y="3568"/>
                  </a:cubicBezTo>
                  <a:cubicBezTo>
                    <a:pt x="13742" y="-4485"/>
                    <a:pt x="14932" y="3618"/>
                    <a:pt x="17280" y="3568"/>
                  </a:cubicBezTo>
                  <a:cubicBezTo>
                    <a:pt x="19628" y="3518"/>
                    <a:pt x="20432" y="-1129"/>
                    <a:pt x="21600" y="3568"/>
                  </a:cubicBezTo>
                  <a:cubicBezTo>
                    <a:pt x="21597" y="5846"/>
                    <a:pt x="21597" y="6531"/>
                    <a:pt x="21600" y="9085"/>
                  </a:cubicBezTo>
                  <a:cubicBezTo>
                    <a:pt x="20103" y="12571"/>
                    <a:pt x="18308" y="1982"/>
                    <a:pt x="17280" y="9085"/>
                  </a:cubicBezTo>
                  <a:cubicBezTo>
                    <a:pt x="16252" y="16187"/>
                    <a:pt x="14545" y="10418"/>
                    <a:pt x="13608" y="9085"/>
                  </a:cubicBezTo>
                  <a:cubicBezTo>
                    <a:pt x="12671" y="7751"/>
                    <a:pt x="11298" y="2075"/>
                    <a:pt x="9504" y="9085"/>
                  </a:cubicBezTo>
                  <a:cubicBezTo>
                    <a:pt x="7710" y="16094"/>
                    <a:pt x="6480" y="14789"/>
                    <a:pt x="5400" y="9085"/>
                  </a:cubicBezTo>
                  <a:cubicBezTo>
                    <a:pt x="4320" y="3380"/>
                    <a:pt x="1450" y="17115"/>
                    <a:pt x="0" y="9085"/>
                  </a:cubicBezTo>
                  <a:cubicBezTo>
                    <a:pt x="0" y="7096"/>
                    <a:pt x="0" y="4701"/>
                    <a:pt x="0" y="3568"/>
                  </a:cubicBezTo>
                  <a:close/>
                </a:path>
              </a:pathLst>
            </a:custGeom>
            <a:noFill/>
            <a:ln w="44450" cap="rnd" cmpd="sng">
              <a:solidFill>
                <a:schemeClr val="accent2"/>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19" tIns="45719" rIns="45719" bIns="45719" anchor="ctr"/>
            <a:lstStyle/>
            <a:p>
              <a:pPr algn="ctr"/>
              <a:endParaRPr lang="en-US" altLang="en-US">
                <a:solidFill>
                  <a:srgbClr val="FFFFFF"/>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grpSp>
      <p:sp>
        <p:nvSpPr>
          <p:cNvPr id="10246" name="Rectangle 6" descr="Content Placeholder 2">
            <a:extLst>
              <a:ext uri="{FF2B5EF4-FFF2-40B4-BE49-F238E27FC236}">
                <a16:creationId xmlns:a16="http://schemas.microsoft.com/office/drawing/2014/main" id="{8F6EE80B-BDBE-DD13-6EE2-A296BC969933}"/>
              </a:ext>
            </a:extLst>
          </p:cNvPr>
          <p:cNvSpPr>
            <a:spLocks noGrp="1" noChangeArrowheads="1"/>
          </p:cNvSpPr>
          <p:nvPr>
            <p:ph type="body" sz="quarter" idx="1"/>
          </p:nvPr>
        </p:nvSpPr>
        <p:spPr>
          <a:xfrm>
            <a:off x="639763" y="2871788"/>
            <a:ext cx="4243387" cy="3321050"/>
          </a:xfrm>
        </p:spPr>
        <p:txBody>
          <a:bodyPr/>
          <a:lstStyle/>
          <a:p>
            <a:pPr marL="136525" indent="-136525">
              <a:buSzTx/>
              <a:buFont typeface="Arial" panose="020B0604020202020204" pitchFamily="34" charset="0"/>
              <a:buNone/>
            </a:pPr>
            <a:r>
              <a:rPr lang="en-US" altLang="en-US" sz="2200" b="1" u="sng"/>
              <a:t>Machine Learning Algorithms</a:t>
            </a:r>
            <a:r>
              <a:rPr lang="en-US" altLang="en-US" sz="2200" b="1"/>
              <a:t>:</a:t>
            </a:r>
            <a:endParaRPr lang="en-US" altLang="en-US" sz="2200" b="1" u="sng"/>
          </a:p>
          <a:p>
            <a:pPr marL="136525" indent="-136525">
              <a:buSzTx/>
              <a:buFont typeface="Arial" panose="020B0604020202020204" pitchFamily="34" charset="0"/>
              <a:buNone/>
            </a:pPr>
            <a:endParaRPr lang="en-US" altLang="en-US" sz="2200" b="1"/>
          </a:p>
          <a:p>
            <a:pPr marL="136525" indent="-136525"/>
            <a:r>
              <a:rPr lang="en-US" altLang="en-US" sz="2200"/>
              <a:t>Decision Tree Algorithm</a:t>
            </a:r>
          </a:p>
          <a:p>
            <a:pPr marL="136525" indent="-136525"/>
            <a:r>
              <a:rPr lang="en-US" altLang="en-US" sz="2200"/>
              <a:t>Random Forest Algorithm</a:t>
            </a:r>
          </a:p>
          <a:p>
            <a:pPr marL="136525" indent="-136525"/>
            <a:r>
              <a:rPr lang="en-US" altLang="en-US" sz="2200"/>
              <a:t>Light GBM Algorithm</a:t>
            </a:r>
          </a:p>
        </p:txBody>
      </p:sp>
      <p:pic>
        <p:nvPicPr>
          <p:cNvPr id="10247" name="Picture 7" descr="Picture 20">
            <a:extLst>
              <a:ext uri="{FF2B5EF4-FFF2-40B4-BE49-F238E27FC236}">
                <a16:creationId xmlns:a16="http://schemas.microsoft.com/office/drawing/2014/main" id="{02B50231-7D58-3F54-612B-39EE890D717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648325" y="0"/>
            <a:ext cx="6540500" cy="6858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Rectangle 1" descr="Rectangle 22">
            <a:extLst>
              <a:ext uri="{FF2B5EF4-FFF2-40B4-BE49-F238E27FC236}">
                <a16:creationId xmlns:a16="http://schemas.microsoft.com/office/drawing/2014/main" id="{8C6CD32D-4B27-27F1-CA0F-089571F97042}"/>
              </a:ext>
            </a:extLst>
          </p:cNvPr>
          <p:cNvSpPr>
            <a:spLocks/>
          </p:cNvSpPr>
          <p:nvPr/>
        </p:nvSpPr>
        <p:spPr bwMode="auto">
          <a:xfrm>
            <a:off x="-3354" y="304800"/>
            <a:ext cx="12192000" cy="6858000"/>
          </a:xfrm>
          <a:prstGeom prst="rect">
            <a:avLst/>
          </a:pr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19" tIns="45719" rIns="45719" bIns="45719" anchor="ctr"/>
          <a:lstStyle/>
          <a:p>
            <a:pPr algn="ctr"/>
            <a:endParaRPr lang="en-US" altLang="en-US">
              <a:solidFill>
                <a:srgbClr val="FFFFFF"/>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sp>
        <p:nvSpPr>
          <p:cNvPr id="11266" name="Rectangle 2" descr="Title 1">
            <a:extLst>
              <a:ext uri="{FF2B5EF4-FFF2-40B4-BE49-F238E27FC236}">
                <a16:creationId xmlns:a16="http://schemas.microsoft.com/office/drawing/2014/main" id="{EB86F31E-A2BF-FD7A-A85A-3BAD96AF7272}"/>
              </a:ext>
            </a:extLst>
          </p:cNvPr>
          <p:cNvSpPr>
            <a:spLocks noGrp="1" noChangeArrowheads="1"/>
          </p:cNvSpPr>
          <p:nvPr>
            <p:ph type="title"/>
          </p:nvPr>
        </p:nvSpPr>
        <p:spPr>
          <a:xfrm>
            <a:off x="440822" y="490092"/>
            <a:ext cx="10909300" cy="1831975"/>
          </a:xfrm>
        </p:spPr>
        <p:txBody>
          <a:bodyPr anchor="b"/>
          <a:lstStyle/>
          <a:p>
            <a:pPr algn="ctr"/>
            <a:r>
              <a:rPr lang="en-US" sz="6600" dirty="0">
                <a:ea typeface="+mj-lt"/>
                <a:cs typeface="+mj-lt"/>
              </a:rPr>
              <a:t>Results (Modeling Part)</a:t>
            </a:r>
            <a:endParaRPr lang="en-US" dirty="0"/>
          </a:p>
        </p:txBody>
      </p:sp>
      <p:grpSp>
        <p:nvGrpSpPr>
          <p:cNvPr id="11267" name="Group 3">
            <a:extLst>
              <a:ext uri="{FF2B5EF4-FFF2-40B4-BE49-F238E27FC236}">
                <a16:creationId xmlns:a16="http://schemas.microsoft.com/office/drawing/2014/main" id="{5BCF4780-6E28-670C-6111-4CBCDDC10ECC}"/>
              </a:ext>
            </a:extLst>
          </p:cNvPr>
          <p:cNvGrpSpPr>
            <a:grpSpLocks/>
          </p:cNvGrpSpPr>
          <p:nvPr/>
        </p:nvGrpSpPr>
        <p:grpSpPr bwMode="auto">
          <a:xfrm>
            <a:off x="3806825" y="2328863"/>
            <a:ext cx="4572000" cy="55562"/>
            <a:chOff x="-1" y="-1"/>
            <a:chExt cx="4572558" cy="55005"/>
          </a:xfrm>
        </p:grpSpPr>
        <p:sp>
          <p:nvSpPr>
            <p:cNvPr id="11268" name="AutoShape 4" descr="Shape">
              <a:extLst>
                <a:ext uri="{FF2B5EF4-FFF2-40B4-BE49-F238E27FC236}">
                  <a16:creationId xmlns:a16="http://schemas.microsoft.com/office/drawing/2014/main" id="{518A6326-3A57-46CA-5B3D-DE98DF418EA1}"/>
                </a:ext>
              </a:extLst>
            </p:cNvPr>
            <p:cNvSpPr>
              <a:spLocks/>
            </p:cNvSpPr>
            <p:nvPr/>
          </p:nvSpPr>
          <p:spPr bwMode="auto">
            <a:xfrm>
              <a:off x="-1" y="0"/>
              <a:ext cx="4572200" cy="48123"/>
            </a:xfrm>
            <a:custGeom>
              <a:avLst/>
              <a:gdLst>
                <a:gd name="T0" fmla="+- 0 10801 2"/>
                <a:gd name="T1" fmla="*/ T0 w 21598"/>
                <a:gd name="T2" fmla="+- 0 9361 2688"/>
                <a:gd name="T3" fmla="*/ 9361 h 13347"/>
                <a:gd name="T4" fmla="+- 0 10801 2"/>
                <a:gd name="T5" fmla="*/ T4 w 21598"/>
                <a:gd name="T6" fmla="+- 0 9361 2688"/>
                <a:gd name="T7" fmla="*/ 9361 h 13347"/>
                <a:gd name="T8" fmla="+- 0 10801 2"/>
                <a:gd name="T9" fmla="*/ T8 w 21598"/>
                <a:gd name="T10" fmla="+- 0 9361 2688"/>
                <a:gd name="T11" fmla="*/ 9361 h 13347"/>
                <a:gd name="T12" fmla="+- 0 10801 2"/>
                <a:gd name="T13" fmla="*/ T12 w 21598"/>
                <a:gd name="T14" fmla="+- 0 9361 2688"/>
                <a:gd name="T15" fmla="*/ 9361 h 13347"/>
              </a:gdLst>
              <a:ahLst/>
              <a:cxnLst>
                <a:cxn ang="0">
                  <a:pos x="T1" y="T3"/>
                </a:cxn>
                <a:cxn ang="0">
                  <a:pos x="T5" y="T7"/>
                </a:cxn>
                <a:cxn ang="0">
                  <a:pos x="T9" y="T11"/>
                </a:cxn>
                <a:cxn ang="0">
                  <a:pos x="T13" y="T15"/>
                </a:cxn>
              </a:cxnLst>
              <a:rect l="0" t="0" r="r" b="b"/>
              <a:pathLst>
                <a:path w="21598" h="13347">
                  <a:moveTo>
                    <a:pt x="0" y="3834"/>
                  </a:moveTo>
                  <a:cubicBezTo>
                    <a:pt x="677" y="1181"/>
                    <a:pt x="1549" y="645"/>
                    <a:pt x="2654" y="3834"/>
                  </a:cubicBezTo>
                  <a:cubicBezTo>
                    <a:pt x="3758" y="7024"/>
                    <a:pt x="3960" y="8898"/>
                    <a:pt x="5091" y="3834"/>
                  </a:cubicBezTo>
                  <a:cubicBezTo>
                    <a:pt x="6222" y="-1229"/>
                    <a:pt x="6791" y="10357"/>
                    <a:pt x="7745" y="3834"/>
                  </a:cubicBezTo>
                  <a:cubicBezTo>
                    <a:pt x="8698" y="-2688"/>
                    <a:pt x="9623" y="353"/>
                    <a:pt x="10830" y="3834"/>
                  </a:cubicBezTo>
                  <a:cubicBezTo>
                    <a:pt x="12036" y="7316"/>
                    <a:pt x="13276" y="-1811"/>
                    <a:pt x="14131" y="3834"/>
                  </a:cubicBezTo>
                  <a:cubicBezTo>
                    <a:pt x="14986" y="9480"/>
                    <a:pt x="16676" y="132"/>
                    <a:pt x="17649" y="3834"/>
                  </a:cubicBezTo>
                  <a:cubicBezTo>
                    <a:pt x="18622" y="7537"/>
                    <a:pt x="19659" y="13289"/>
                    <a:pt x="21598" y="3834"/>
                  </a:cubicBezTo>
                  <a:cubicBezTo>
                    <a:pt x="21596" y="5544"/>
                    <a:pt x="21598" y="7101"/>
                    <a:pt x="21598" y="8907"/>
                  </a:cubicBezTo>
                  <a:cubicBezTo>
                    <a:pt x="19973" y="13956"/>
                    <a:pt x="19839" y="15639"/>
                    <a:pt x="18297" y="8907"/>
                  </a:cubicBezTo>
                  <a:cubicBezTo>
                    <a:pt x="16754" y="2175"/>
                    <a:pt x="16402" y="8497"/>
                    <a:pt x="14779" y="8907"/>
                  </a:cubicBezTo>
                  <a:cubicBezTo>
                    <a:pt x="13156" y="9317"/>
                    <a:pt x="12924" y="-1098"/>
                    <a:pt x="11262" y="8907"/>
                  </a:cubicBezTo>
                  <a:cubicBezTo>
                    <a:pt x="9599" y="18912"/>
                    <a:pt x="9539" y="4644"/>
                    <a:pt x="8824" y="8907"/>
                  </a:cubicBezTo>
                  <a:cubicBezTo>
                    <a:pt x="8110" y="13170"/>
                    <a:pt x="6702" y="12870"/>
                    <a:pt x="5523" y="8907"/>
                  </a:cubicBezTo>
                  <a:cubicBezTo>
                    <a:pt x="4344" y="4944"/>
                    <a:pt x="3772" y="8318"/>
                    <a:pt x="2654" y="8907"/>
                  </a:cubicBezTo>
                  <a:cubicBezTo>
                    <a:pt x="1535" y="9496"/>
                    <a:pt x="1046" y="3581"/>
                    <a:pt x="0" y="8907"/>
                  </a:cubicBezTo>
                  <a:cubicBezTo>
                    <a:pt x="4" y="6830"/>
                    <a:pt x="-2" y="6103"/>
                    <a:pt x="0" y="3834"/>
                  </a:cubicBezTo>
                  <a:close/>
                </a:path>
              </a:pathLst>
            </a:custGeom>
            <a:solidFill>
              <a:schemeClr val="accent2"/>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19" tIns="45719" rIns="45719" bIns="45719" anchor="ctr"/>
            <a:lstStyle/>
            <a:p>
              <a:pPr algn="ctr"/>
              <a:endParaRPr lang="en-US" altLang="en-US">
                <a:solidFill>
                  <a:srgbClr val="FFFFFF"/>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sp>
          <p:nvSpPr>
            <p:cNvPr id="11269" name="AutoShape 5" descr="Shape">
              <a:extLst>
                <a:ext uri="{FF2B5EF4-FFF2-40B4-BE49-F238E27FC236}">
                  <a16:creationId xmlns:a16="http://schemas.microsoft.com/office/drawing/2014/main" id="{6B55059E-1280-67CB-4756-874E7BA94677}"/>
                </a:ext>
              </a:extLst>
            </p:cNvPr>
            <p:cNvSpPr>
              <a:spLocks/>
            </p:cNvSpPr>
            <p:nvPr/>
          </p:nvSpPr>
          <p:spPr bwMode="auto">
            <a:xfrm>
              <a:off x="105" y="608"/>
              <a:ext cx="4572452" cy="54396"/>
            </a:xfrm>
            <a:custGeom>
              <a:avLst/>
              <a:gdLst>
                <a:gd name="T0" fmla="+- 0 10799 1"/>
                <a:gd name="T1" fmla="*/ T0 w 21596"/>
                <a:gd name="T2" fmla="+- 0 11472 3981"/>
                <a:gd name="T3" fmla="*/ 11472 h 14983"/>
                <a:gd name="T4" fmla="+- 0 10799 1"/>
                <a:gd name="T5" fmla="*/ T4 w 21596"/>
                <a:gd name="T6" fmla="+- 0 11472 3981"/>
                <a:gd name="T7" fmla="*/ 11472 h 14983"/>
                <a:gd name="T8" fmla="+- 0 10799 1"/>
                <a:gd name="T9" fmla="*/ T8 w 21596"/>
                <a:gd name="T10" fmla="+- 0 11472 3981"/>
                <a:gd name="T11" fmla="*/ 11472 h 14983"/>
                <a:gd name="T12" fmla="+- 0 10799 1"/>
                <a:gd name="T13" fmla="*/ T12 w 21596"/>
                <a:gd name="T14" fmla="+- 0 11472 3981"/>
                <a:gd name="T15" fmla="*/ 11472 h 14983"/>
              </a:gdLst>
              <a:ahLst/>
              <a:cxnLst>
                <a:cxn ang="0">
                  <a:pos x="T1" y="T3"/>
                </a:cxn>
                <a:cxn ang="0">
                  <a:pos x="T5" y="T7"/>
                </a:cxn>
                <a:cxn ang="0">
                  <a:pos x="T9" y="T11"/>
                </a:cxn>
                <a:cxn ang="0">
                  <a:pos x="T13" y="T15"/>
                </a:cxn>
              </a:cxnLst>
              <a:rect l="0" t="0" r="r" b="b"/>
              <a:pathLst>
                <a:path w="21596" h="14983">
                  <a:moveTo>
                    <a:pt x="0" y="3640"/>
                  </a:moveTo>
                  <a:cubicBezTo>
                    <a:pt x="497" y="-2134"/>
                    <a:pt x="1608" y="3867"/>
                    <a:pt x="2437" y="3640"/>
                  </a:cubicBezTo>
                  <a:cubicBezTo>
                    <a:pt x="3266" y="3414"/>
                    <a:pt x="4018" y="8180"/>
                    <a:pt x="4874" y="3640"/>
                  </a:cubicBezTo>
                  <a:cubicBezTo>
                    <a:pt x="5731" y="-899"/>
                    <a:pt x="6819" y="-1519"/>
                    <a:pt x="7743" y="3640"/>
                  </a:cubicBezTo>
                  <a:cubicBezTo>
                    <a:pt x="8668" y="8800"/>
                    <a:pt x="10202" y="8745"/>
                    <a:pt x="11260" y="3640"/>
                  </a:cubicBezTo>
                  <a:cubicBezTo>
                    <a:pt x="12318" y="-1465"/>
                    <a:pt x="12843" y="326"/>
                    <a:pt x="13913" y="3640"/>
                  </a:cubicBezTo>
                  <a:cubicBezTo>
                    <a:pt x="14983" y="6954"/>
                    <a:pt x="15441" y="11262"/>
                    <a:pt x="16566" y="3640"/>
                  </a:cubicBezTo>
                  <a:cubicBezTo>
                    <a:pt x="17691" y="-3981"/>
                    <a:pt x="19444" y="8793"/>
                    <a:pt x="21595" y="3640"/>
                  </a:cubicBezTo>
                  <a:cubicBezTo>
                    <a:pt x="21599" y="6112"/>
                    <a:pt x="21592" y="6218"/>
                    <a:pt x="21595" y="8678"/>
                  </a:cubicBezTo>
                  <a:cubicBezTo>
                    <a:pt x="20663" y="4726"/>
                    <a:pt x="19360" y="598"/>
                    <a:pt x="18294" y="8678"/>
                  </a:cubicBezTo>
                  <a:cubicBezTo>
                    <a:pt x="17228" y="16758"/>
                    <a:pt x="16612" y="5134"/>
                    <a:pt x="15641" y="8678"/>
                  </a:cubicBezTo>
                  <a:cubicBezTo>
                    <a:pt x="14670" y="12223"/>
                    <a:pt x="14289" y="8559"/>
                    <a:pt x="12988" y="8678"/>
                  </a:cubicBezTo>
                  <a:cubicBezTo>
                    <a:pt x="11687" y="8797"/>
                    <a:pt x="10825" y="-263"/>
                    <a:pt x="9687" y="8678"/>
                  </a:cubicBezTo>
                  <a:cubicBezTo>
                    <a:pt x="8549" y="17619"/>
                    <a:pt x="7275" y="16532"/>
                    <a:pt x="6170" y="8678"/>
                  </a:cubicBezTo>
                  <a:cubicBezTo>
                    <a:pt x="5065" y="824"/>
                    <a:pt x="4593" y="9052"/>
                    <a:pt x="3733" y="8678"/>
                  </a:cubicBezTo>
                  <a:cubicBezTo>
                    <a:pt x="2873" y="8304"/>
                    <a:pt x="949" y="5910"/>
                    <a:pt x="0" y="8678"/>
                  </a:cubicBezTo>
                  <a:cubicBezTo>
                    <a:pt x="-1" y="7558"/>
                    <a:pt x="2" y="5242"/>
                    <a:pt x="0" y="3640"/>
                  </a:cubicBezTo>
                  <a:close/>
                </a:path>
              </a:pathLst>
            </a:custGeom>
            <a:noFill/>
            <a:ln w="41275" cap="rnd" cmpd="sng">
              <a:solidFill>
                <a:schemeClr val="accent2"/>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19" tIns="45719" rIns="45719" bIns="45719" anchor="ctr"/>
            <a:lstStyle/>
            <a:p>
              <a:pPr algn="ctr"/>
              <a:endParaRPr lang="en-US" altLang="en-US">
                <a:solidFill>
                  <a:srgbClr val="FFFFFF"/>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grpSp>
      <p:sp>
        <p:nvSpPr>
          <p:cNvPr id="11434" name="Text Box 170" descr="TextBox 5">
            <a:extLst>
              <a:ext uri="{FF2B5EF4-FFF2-40B4-BE49-F238E27FC236}">
                <a16:creationId xmlns:a16="http://schemas.microsoft.com/office/drawing/2014/main" id="{25FED359-30B6-C80E-8DAE-75E59D8A1157}"/>
              </a:ext>
            </a:extLst>
          </p:cNvPr>
          <p:cNvSpPr txBox="1">
            <a:spLocks/>
          </p:cNvSpPr>
          <p:nvPr/>
        </p:nvSpPr>
        <p:spPr bwMode="auto">
          <a:xfrm>
            <a:off x="3233208" y="6445028"/>
            <a:ext cx="2519363" cy="333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45719" tIns="45719" rIns="45719" bIns="45719">
            <a:spAutoFit/>
          </a:bodyPr>
          <a:lstStyle/>
          <a:p>
            <a:r>
              <a:rPr lang="en-US" altLang="en-US" dirty="0">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rPr>
              <a:t>All three Models Accuracy</a:t>
            </a:r>
          </a:p>
        </p:txBody>
      </p:sp>
      <p:pic>
        <p:nvPicPr>
          <p:cNvPr id="11435" name="Picture 171">
            <a:extLst>
              <a:ext uri="{FF2B5EF4-FFF2-40B4-BE49-F238E27FC236}">
                <a16:creationId xmlns:a16="http://schemas.microsoft.com/office/drawing/2014/main" id="{992C0147-7E5F-323A-0915-F14D6BF3E47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bwMode="auto">
          <a:xfrm>
            <a:off x="8393696" y="3232150"/>
            <a:ext cx="3123033" cy="29638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1436" name="Text Box 172">
            <a:extLst>
              <a:ext uri="{FF2B5EF4-FFF2-40B4-BE49-F238E27FC236}">
                <a16:creationId xmlns:a16="http://schemas.microsoft.com/office/drawing/2014/main" id="{CDDEA7C7-8046-C010-C104-8571B333EA4D}"/>
              </a:ext>
            </a:extLst>
          </p:cNvPr>
          <p:cNvSpPr txBox="1">
            <a:spLocks/>
          </p:cNvSpPr>
          <p:nvPr/>
        </p:nvSpPr>
        <p:spPr bwMode="auto">
          <a:xfrm>
            <a:off x="9266238" y="6270625"/>
            <a:ext cx="1819275" cy="371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45719" tIns="45719" rIns="45719" bIns="45719">
            <a:spAutoFit/>
          </a:bodyPr>
          <a:lstStyle/>
          <a:p>
            <a:r>
              <a:rPr lang="en-US" altLang="en-US"/>
              <a:t>Confusion Matrix</a:t>
            </a:r>
          </a:p>
        </p:txBody>
      </p:sp>
      <p:graphicFrame>
        <p:nvGraphicFramePr>
          <p:cNvPr id="2" name="Table 4">
            <a:extLst>
              <a:ext uri="{FF2B5EF4-FFF2-40B4-BE49-F238E27FC236}">
                <a16:creationId xmlns:a16="http://schemas.microsoft.com/office/drawing/2014/main" id="{A447D70E-44A0-B5A9-D797-E420E322C80B}"/>
              </a:ext>
            </a:extLst>
          </p:cNvPr>
          <p:cNvGraphicFramePr>
            <a:graphicFrameLocks noGrp="1"/>
          </p:cNvGraphicFramePr>
          <p:nvPr>
            <p:ph idx="1"/>
            <p:extLst>
              <p:ext uri="{D42A27DB-BD31-4B8C-83A1-F6EECF244321}">
                <p14:modId xmlns:p14="http://schemas.microsoft.com/office/powerpoint/2010/main" val="439424411"/>
              </p:ext>
            </p:extLst>
          </p:nvPr>
        </p:nvGraphicFramePr>
        <p:xfrm>
          <a:off x="762000" y="2673269"/>
          <a:ext cx="7156980" cy="3614515"/>
        </p:xfrm>
        <a:graphic>
          <a:graphicData uri="http://schemas.openxmlformats.org/drawingml/2006/table">
            <a:tbl>
              <a:tblPr firstRow="1" bandRow="1">
                <a:noFill/>
                <a:tableStyleId>{5C22544A-7EE6-4342-B048-85BDC9FD1C3A}</a:tableStyleId>
              </a:tblPr>
              <a:tblGrid>
                <a:gridCol w="1642230">
                  <a:extLst>
                    <a:ext uri="{9D8B030D-6E8A-4147-A177-3AD203B41FA5}">
                      <a16:colId xmlns:a16="http://schemas.microsoft.com/office/drawing/2014/main" val="508459961"/>
                    </a:ext>
                  </a:extLst>
                </a:gridCol>
                <a:gridCol w="1366446">
                  <a:extLst>
                    <a:ext uri="{9D8B030D-6E8A-4147-A177-3AD203B41FA5}">
                      <a16:colId xmlns:a16="http://schemas.microsoft.com/office/drawing/2014/main" val="274248504"/>
                    </a:ext>
                  </a:extLst>
                </a:gridCol>
                <a:gridCol w="1510780">
                  <a:extLst>
                    <a:ext uri="{9D8B030D-6E8A-4147-A177-3AD203B41FA5}">
                      <a16:colId xmlns:a16="http://schemas.microsoft.com/office/drawing/2014/main" val="2104091764"/>
                    </a:ext>
                  </a:extLst>
                </a:gridCol>
                <a:gridCol w="1126744">
                  <a:extLst>
                    <a:ext uri="{9D8B030D-6E8A-4147-A177-3AD203B41FA5}">
                      <a16:colId xmlns:a16="http://schemas.microsoft.com/office/drawing/2014/main" val="2082361557"/>
                    </a:ext>
                  </a:extLst>
                </a:gridCol>
                <a:gridCol w="1510780">
                  <a:extLst>
                    <a:ext uri="{9D8B030D-6E8A-4147-A177-3AD203B41FA5}">
                      <a16:colId xmlns:a16="http://schemas.microsoft.com/office/drawing/2014/main" val="367343349"/>
                    </a:ext>
                  </a:extLst>
                </a:gridCol>
              </a:tblGrid>
              <a:tr h="459835">
                <a:tc>
                  <a:txBody>
                    <a:bodyPr/>
                    <a:lstStyle/>
                    <a:p>
                      <a:pPr algn="ctr"/>
                      <a:r>
                        <a:rPr lang="en-US" b="1" dirty="0">
                          <a:solidFill>
                            <a:srgbClr val="000000"/>
                          </a:solidFill>
                          <a:effectLst/>
                          <a:latin typeface="Helvetica Neue" panose="02000503000000020004" pitchFamily="2" charset="0"/>
                        </a:rPr>
                        <a:t>  Model  </a:t>
                      </a:r>
                      <a:endParaRPr lang="en-US" dirty="0">
                        <a:effectLst/>
                      </a:endParaRPr>
                    </a:p>
                  </a:txBody>
                  <a:tcPr marL="38100" marR="381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1" dirty="0">
                          <a:solidFill>
                            <a:srgbClr val="000000"/>
                          </a:solidFill>
                          <a:effectLst/>
                          <a:latin typeface="Helvetica Neue" panose="02000503000000020004" pitchFamily="2" charset="0"/>
                        </a:rPr>
                        <a:t>Data Set</a:t>
                      </a:r>
                      <a:endParaRPr lang="en-US" dirty="0">
                        <a:effectLst/>
                      </a:endParaRPr>
                    </a:p>
                  </a:txBody>
                  <a:tcPr marL="38100" marR="381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1" dirty="0">
                          <a:solidFill>
                            <a:srgbClr val="000000"/>
                          </a:solidFill>
                          <a:effectLst/>
                          <a:latin typeface="Helvetica Neue" panose="02000503000000020004" pitchFamily="2" charset="0"/>
                        </a:rPr>
                        <a:t>Accuracy </a:t>
                      </a:r>
                      <a:endParaRPr lang="en-US" dirty="0">
                        <a:effectLst/>
                      </a:endParaRPr>
                    </a:p>
                  </a:txBody>
                  <a:tcPr marL="38100" marR="381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1" dirty="0">
                          <a:solidFill>
                            <a:srgbClr val="000000"/>
                          </a:solidFill>
                          <a:effectLst/>
                          <a:latin typeface="Helvetica Neue" panose="02000503000000020004" pitchFamily="2" charset="0"/>
                        </a:rPr>
                        <a:t>Recall </a:t>
                      </a:r>
                      <a:endParaRPr lang="en-US" dirty="0">
                        <a:effectLst/>
                      </a:endParaRPr>
                    </a:p>
                  </a:txBody>
                  <a:tcPr marL="38100" marR="381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1" dirty="0">
                          <a:solidFill>
                            <a:srgbClr val="000000"/>
                          </a:solidFill>
                          <a:effectLst/>
                          <a:latin typeface="Helvetica Neue" panose="02000503000000020004" pitchFamily="2" charset="0"/>
                        </a:rPr>
                        <a:t>Precision </a:t>
                      </a:r>
                      <a:endParaRPr lang="en-US" dirty="0">
                        <a:effectLst/>
                      </a:endParaRPr>
                    </a:p>
                  </a:txBody>
                  <a:tcPr marL="38100" marR="381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06793213"/>
                  </a:ext>
                </a:extLst>
              </a:tr>
              <a:tr h="330218">
                <a:tc rowSpan="3">
                  <a:txBody>
                    <a:bodyPr/>
                    <a:lstStyle/>
                    <a:p>
                      <a:pPr algn="ctr"/>
                      <a:r>
                        <a:rPr lang="en-US" b="1" dirty="0">
                          <a:solidFill>
                            <a:srgbClr val="000000"/>
                          </a:solidFill>
                          <a:effectLst/>
                          <a:latin typeface="Helvetica Neue" panose="02000503000000020004" pitchFamily="2" charset="0"/>
                        </a:rPr>
                        <a:t>Decision Tree </a:t>
                      </a:r>
                      <a:endParaRPr lang="en-US" dirty="0">
                        <a:effectLst/>
                      </a:endParaRPr>
                    </a:p>
                  </a:txBody>
                  <a:tcPr marL="38100" marR="381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b="1" dirty="0">
                          <a:solidFill>
                            <a:srgbClr val="000000"/>
                          </a:solidFill>
                          <a:effectLst/>
                          <a:latin typeface="Helvetica Neue" panose="02000503000000020004" pitchFamily="2" charset="0"/>
                        </a:rPr>
                        <a:t>Train</a:t>
                      </a:r>
                      <a:endParaRPr lang="en-US" dirty="0">
                        <a:effectLst/>
                      </a:endParaRPr>
                    </a:p>
                  </a:txBody>
                  <a:tcPr marL="38100" marR="381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chemeClr val="bg1">
                        <a:lumMod val="95000"/>
                      </a:schemeClr>
                    </a:solidFill>
                  </a:tcPr>
                </a:tc>
                <a:tc>
                  <a:txBody>
                    <a:bodyPr/>
                    <a:lstStyle/>
                    <a:p>
                      <a:pPr algn="ctr"/>
                      <a:r>
                        <a:rPr lang="en-US">
                          <a:solidFill>
                            <a:srgbClr val="000000"/>
                          </a:solidFill>
                          <a:effectLst/>
                          <a:latin typeface="Helvetica Neue" panose="02000503000000020004" pitchFamily="2" charset="0"/>
                        </a:rPr>
                        <a:t>0.946</a:t>
                      </a:r>
                      <a:endParaRPr lang="en-US">
                        <a:effectLst/>
                      </a:endParaRPr>
                    </a:p>
                  </a:txBody>
                  <a:tcPr marL="38100" marR="381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chemeClr val="bg1">
                        <a:lumMod val="95000"/>
                      </a:schemeClr>
                    </a:solidFill>
                  </a:tcPr>
                </a:tc>
                <a:tc>
                  <a:txBody>
                    <a:bodyPr/>
                    <a:lstStyle/>
                    <a:p>
                      <a:pPr algn="ctr"/>
                      <a:r>
                        <a:rPr lang="en-US" dirty="0">
                          <a:solidFill>
                            <a:srgbClr val="000000"/>
                          </a:solidFill>
                          <a:effectLst/>
                          <a:latin typeface="Helvetica Neue" panose="02000503000000020004" pitchFamily="2" charset="0"/>
                        </a:rPr>
                        <a:t>0.9651</a:t>
                      </a:r>
                      <a:endParaRPr lang="en-US" dirty="0">
                        <a:effectLst/>
                      </a:endParaRPr>
                    </a:p>
                  </a:txBody>
                  <a:tcPr marL="38100" marR="381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chemeClr val="bg1">
                        <a:lumMod val="95000"/>
                      </a:schemeClr>
                    </a:solidFill>
                  </a:tcPr>
                </a:tc>
                <a:tc>
                  <a:txBody>
                    <a:bodyPr/>
                    <a:lstStyle/>
                    <a:p>
                      <a:pPr algn="ctr"/>
                      <a:r>
                        <a:rPr lang="en-US" dirty="0">
                          <a:solidFill>
                            <a:srgbClr val="000000"/>
                          </a:solidFill>
                          <a:effectLst/>
                          <a:latin typeface="Helvetica Neue" panose="02000503000000020004" pitchFamily="2" charset="0"/>
                        </a:rPr>
                        <a:t>0.9814</a:t>
                      </a:r>
                      <a:endParaRPr lang="en-US" dirty="0">
                        <a:effectLst/>
                      </a:endParaRPr>
                    </a:p>
                  </a:txBody>
                  <a:tcPr marL="38100" marR="381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27310177"/>
                  </a:ext>
                </a:extLst>
              </a:tr>
              <a:tr h="330218">
                <a:tc vMerge="1">
                  <a:txBody>
                    <a:bodyPr/>
                    <a:lstStyle/>
                    <a:p>
                      <a:endParaRPr lang="en-US"/>
                    </a:p>
                  </a:txBody>
                  <a:tcPr>
                    <a:lnL w="12700" cmpd="sng">
                      <a:noFill/>
                    </a:lnL>
                    <a:lnR w="12700" cmpd="sng">
                      <a:noFill/>
                    </a:lnR>
                    <a:lnT w="19050" cap="flat" cmpd="sng" algn="ctr">
                      <a:noFill/>
                      <a:prstDash val="solid"/>
                    </a:lnT>
                    <a:lnB w="38100" cmpd="sng">
                      <a:noFill/>
                    </a:lnB>
                    <a:solidFill>
                      <a:schemeClr val="accent2"/>
                    </a:solidFill>
                  </a:tcPr>
                </a:tc>
                <a:tc>
                  <a:txBody>
                    <a:bodyPr/>
                    <a:lstStyle/>
                    <a:p>
                      <a:pPr algn="ctr"/>
                      <a:r>
                        <a:rPr lang="en-US" b="1" dirty="0">
                          <a:solidFill>
                            <a:srgbClr val="000000"/>
                          </a:solidFill>
                          <a:effectLst/>
                          <a:latin typeface="Helvetica Neue" panose="02000503000000020004" pitchFamily="2" charset="0"/>
                        </a:rPr>
                        <a:t>Valid</a:t>
                      </a:r>
                      <a:endParaRPr lang="en-US" dirty="0">
                        <a:effectLst/>
                      </a:endParaRPr>
                    </a:p>
                  </a:txBody>
                  <a:tcPr marL="38100" marR="381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prstDash val="solid"/>
                    </a:lnT>
                    <a:lnB w="9525" cap="flat" cmpd="sng" algn="ctr">
                      <a:noFill/>
                      <a:prstDash val="solid"/>
                    </a:lnB>
                    <a:lnTlToBr w="12700" cmpd="sng">
                      <a:noFill/>
                      <a:prstDash val="solid"/>
                    </a:lnTlToBr>
                    <a:lnBlToTr w="12700" cmpd="sng">
                      <a:noFill/>
                      <a:prstDash val="solid"/>
                    </a:lnBlToTr>
                    <a:noFill/>
                  </a:tcPr>
                </a:tc>
                <a:tc>
                  <a:txBody>
                    <a:bodyPr/>
                    <a:lstStyle/>
                    <a:p>
                      <a:pPr algn="ctr"/>
                      <a:r>
                        <a:rPr lang="en-US" dirty="0">
                          <a:solidFill>
                            <a:srgbClr val="000000"/>
                          </a:solidFill>
                          <a:effectLst/>
                          <a:latin typeface="Helvetica Neue" panose="02000503000000020004" pitchFamily="2" charset="0"/>
                        </a:rPr>
                        <a:t>0.8818</a:t>
                      </a:r>
                      <a:endParaRPr lang="en-US" dirty="0">
                        <a:effectLst/>
                      </a:endParaRPr>
                    </a:p>
                  </a:txBody>
                  <a:tcPr marL="38100" marR="381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prstDash val="solid"/>
                    </a:lnT>
                    <a:lnB w="9525" cap="flat" cmpd="sng" algn="ctr">
                      <a:noFill/>
                      <a:prstDash val="solid"/>
                    </a:lnB>
                    <a:lnTlToBr w="12700" cmpd="sng">
                      <a:noFill/>
                      <a:prstDash val="solid"/>
                    </a:lnTlToBr>
                    <a:lnBlToTr w="12700" cmpd="sng">
                      <a:noFill/>
                      <a:prstDash val="solid"/>
                    </a:lnBlToTr>
                    <a:noFill/>
                  </a:tcPr>
                </a:tc>
                <a:tc>
                  <a:txBody>
                    <a:bodyPr/>
                    <a:lstStyle/>
                    <a:p>
                      <a:pPr algn="ctr"/>
                      <a:r>
                        <a:rPr lang="en-US" dirty="0">
                          <a:solidFill>
                            <a:srgbClr val="000000"/>
                          </a:solidFill>
                          <a:effectLst/>
                          <a:latin typeface="Helvetica Neue" panose="02000503000000020004" pitchFamily="2" charset="0"/>
                        </a:rPr>
                        <a:t>0.9079</a:t>
                      </a:r>
                      <a:endParaRPr lang="en-US" dirty="0">
                        <a:effectLst/>
                      </a:endParaRPr>
                    </a:p>
                  </a:txBody>
                  <a:tcPr marL="38100" marR="381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prstDash val="solid"/>
                    </a:lnT>
                    <a:lnB w="9525" cap="flat" cmpd="sng" algn="ctr">
                      <a:noFill/>
                      <a:prstDash val="solid"/>
                    </a:lnB>
                    <a:lnTlToBr w="12700" cmpd="sng">
                      <a:noFill/>
                      <a:prstDash val="solid"/>
                    </a:lnTlToBr>
                    <a:lnBlToTr w="12700" cmpd="sng">
                      <a:noFill/>
                      <a:prstDash val="solid"/>
                    </a:lnBlToTr>
                    <a:noFill/>
                  </a:tcPr>
                </a:tc>
                <a:tc>
                  <a:txBody>
                    <a:bodyPr/>
                    <a:lstStyle/>
                    <a:p>
                      <a:pPr algn="ctr"/>
                      <a:r>
                        <a:rPr lang="en-US" dirty="0">
                          <a:solidFill>
                            <a:srgbClr val="000000"/>
                          </a:solidFill>
                          <a:effectLst/>
                          <a:latin typeface="Helvetica Neue" panose="02000503000000020004" pitchFamily="2" charset="0"/>
                        </a:rPr>
                        <a:t>0.8445</a:t>
                      </a:r>
                      <a:endParaRPr lang="en-US" dirty="0">
                        <a:effectLst/>
                      </a:endParaRPr>
                    </a:p>
                  </a:txBody>
                  <a:tcPr marL="38100" marR="381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prstDash val="solid"/>
                    </a:lnT>
                    <a:lnB w="9525" cap="flat" cmpd="sng" algn="ctr">
                      <a:no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165789328"/>
                  </a:ext>
                </a:extLst>
              </a:tr>
              <a:tr h="330218">
                <a:tc vMerge="1">
                  <a:txBody>
                    <a:bodyPr/>
                    <a:lstStyle/>
                    <a:p>
                      <a:endParaRPr lang="en-US"/>
                    </a:p>
                  </a:txBody>
                  <a:tcPr>
                    <a:lnL w="12700" cmpd="sng">
                      <a:noFill/>
                    </a:lnL>
                    <a:lnR w="12700" cmpd="sng">
                      <a:noFill/>
                    </a:lnR>
                    <a:lnT w="19050" cap="flat" cmpd="sng" algn="ctr">
                      <a:noFill/>
                      <a:prstDash val="solid"/>
                    </a:lnT>
                    <a:lnB w="38100" cmpd="sng">
                      <a:noFill/>
                    </a:lnB>
                    <a:solidFill>
                      <a:schemeClr val="accent2"/>
                    </a:solidFill>
                  </a:tcPr>
                </a:tc>
                <a:tc>
                  <a:txBody>
                    <a:bodyPr/>
                    <a:lstStyle/>
                    <a:p>
                      <a:pPr algn="ctr"/>
                      <a:r>
                        <a:rPr lang="en-US" b="1" dirty="0">
                          <a:solidFill>
                            <a:srgbClr val="000000"/>
                          </a:solidFill>
                          <a:effectLst/>
                          <a:latin typeface="Helvetica Neue" panose="02000503000000020004" pitchFamily="2" charset="0"/>
                        </a:rPr>
                        <a:t>Test</a:t>
                      </a:r>
                      <a:endParaRPr lang="en-US" dirty="0">
                        <a:effectLst/>
                      </a:endParaRPr>
                    </a:p>
                  </a:txBody>
                  <a:tcPr marL="38100" marR="381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dirty="0">
                          <a:solidFill>
                            <a:srgbClr val="000000"/>
                          </a:solidFill>
                          <a:effectLst/>
                          <a:latin typeface="Helvetica Neue" panose="02000503000000020004" pitchFamily="2" charset="0"/>
                        </a:rPr>
                        <a:t>0.8633</a:t>
                      </a:r>
                      <a:endParaRPr lang="en-US" dirty="0">
                        <a:effectLst/>
                      </a:endParaRPr>
                    </a:p>
                  </a:txBody>
                  <a:tcPr marL="38100" marR="381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dirty="0">
                          <a:solidFill>
                            <a:srgbClr val="000000"/>
                          </a:solidFill>
                          <a:effectLst/>
                          <a:latin typeface="Helvetica Neue" panose="02000503000000020004" pitchFamily="2" charset="0"/>
                        </a:rPr>
                        <a:t>0.8065</a:t>
                      </a:r>
                      <a:endParaRPr lang="en-US" dirty="0">
                        <a:effectLst/>
                      </a:endParaRPr>
                    </a:p>
                  </a:txBody>
                  <a:tcPr marL="38100" marR="381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dirty="0">
                          <a:solidFill>
                            <a:srgbClr val="000000"/>
                          </a:solidFill>
                          <a:effectLst/>
                          <a:latin typeface="Helvetica Neue" panose="02000503000000020004" pitchFamily="2" charset="0"/>
                        </a:rPr>
                        <a:t>0.0605</a:t>
                      </a:r>
                      <a:endParaRPr lang="en-US" dirty="0">
                        <a:effectLst/>
                      </a:endParaRPr>
                    </a:p>
                  </a:txBody>
                  <a:tcPr marL="38100" marR="381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426708039"/>
                  </a:ext>
                </a:extLst>
              </a:tr>
              <a:tr h="330218">
                <a:tc rowSpan="3">
                  <a:txBody>
                    <a:bodyPr/>
                    <a:lstStyle/>
                    <a:p>
                      <a:pPr algn="ctr"/>
                      <a:r>
                        <a:rPr lang="en-US" b="1" dirty="0">
                          <a:solidFill>
                            <a:srgbClr val="000000"/>
                          </a:solidFill>
                          <a:effectLst/>
                          <a:latin typeface="Helvetica Neue" panose="02000503000000020004" pitchFamily="2" charset="0"/>
                        </a:rPr>
                        <a:t>Random Forest</a:t>
                      </a:r>
                      <a:endParaRPr lang="en-US" dirty="0">
                        <a:effectLst/>
                      </a:endParaRPr>
                    </a:p>
                  </a:txBody>
                  <a:tcPr marL="38100" marR="381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1" dirty="0">
                          <a:solidFill>
                            <a:srgbClr val="000000"/>
                          </a:solidFill>
                          <a:effectLst/>
                          <a:latin typeface="Helvetica Neue" panose="02000503000000020004" pitchFamily="2" charset="0"/>
                        </a:rPr>
                        <a:t>Train</a:t>
                      </a:r>
                      <a:endParaRPr lang="en-US" dirty="0">
                        <a:effectLst/>
                      </a:endParaRPr>
                    </a:p>
                  </a:txBody>
                  <a:tcPr marL="38100" marR="381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noFill/>
                      <a:prstDash val="solid"/>
                    </a:lnB>
                    <a:lnTlToBr w="12700" cmpd="sng">
                      <a:noFill/>
                      <a:prstDash val="solid"/>
                    </a:lnTlToBr>
                    <a:lnBlToTr w="12700" cmpd="sng">
                      <a:noFill/>
                      <a:prstDash val="solid"/>
                    </a:lnBlToTr>
                    <a:noFill/>
                  </a:tcPr>
                </a:tc>
                <a:tc>
                  <a:txBody>
                    <a:bodyPr/>
                    <a:lstStyle/>
                    <a:p>
                      <a:pPr algn="ctr"/>
                      <a:r>
                        <a:rPr lang="en-US" dirty="0">
                          <a:solidFill>
                            <a:srgbClr val="000000"/>
                          </a:solidFill>
                          <a:effectLst/>
                          <a:latin typeface="Helvetica Neue" panose="02000503000000020004" pitchFamily="2" charset="0"/>
                        </a:rPr>
                        <a:t>0.9981</a:t>
                      </a:r>
                      <a:endParaRPr lang="en-US" dirty="0">
                        <a:effectLst/>
                      </a:endParaRPr>
                    </a:p>
                  </a:txBody>
                  <a:tcPr marL="38100" marR="381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noFill/>
                      <a:prstDash val="solid"/>
                    </a:lnB>
                    <a:lnTlToBr w="12700" cmpd="sng">
                      <a:noFill/>
                      <a:prstDash val="solid"/>
                    </a:lnTlToBr>
                    <a:lnBlToTr w="12700" cmpd="sng">
                      <a:noFill/>
                      <a:prstDash val="solid"/>
                    </a:lnBlToTr>
                    <a:noFill/>
                  </a:tcPr>
                </a:tc>
                <a:tc>
                  <a:txBody>
                    <a:bodyPr/>
                    <a:lstStyle/>
                    <a:p>
                      <a:pPr algn="ctr"/>
                      <a:r>
                        <a:rPr lang="en-US" dirty="0">
                          <a:solidFill>
                            <a:srgbClr val="000000"/>
                          </a:solidFill>
                          <a:effectLst/>
                          <a:latin typeface="Helvetica Neue" panose="02000503000000020004" pitchFamily="2" charset="0"/>
                        </a:rPr>
                        <a:t>0.9982</a:t>
                      </a:r>
                      <a:endParaRPr lang="en-US" dirty="0">
                        <a:effectLst/>
                      </a:endParaRPr>
                    </a:p>
                  </a:txBody>
                  <a:tcPr marL="38100" marR="381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noFill/>
                      <a:prstDash val="solid"/>
                    </a:lnB>
                    <a:lnTlToBr w="12700" cmpd="sng">
                      <a:noFill/>
                      <a:prstDash val="solid"/>
                    </a:lnTlToBr>
                    <a:lnBlToTr w="12700" cmpd="sng">
                      <a:noFill/>
                      <a:prstDash val="solid"/>
                    </a:lnBlToTr>
                    <a:noFill/>
                  </a:tcPr>
                </a:tc>
                <a:tc>
                  <a:txBody>
                    <a:bodyPr/>
                    <a:lstStyle/>
                    <a:p>
                      <a:pPr algn="ctr"/>
                      <a:r>
                        <a:rPr lang="en-US" dirty="0">
                          <a:solidFill>
                            <a:srgbClr val="000000"/>
                          </a:solidFill>
                          <a:effectLst/>
                          <a:latin typeface="Helvetica Neue" panose="02000503000000020004" pitchFamily="2" charset="0"/>
                        </a:rPr>
                        <a:t>0.9998</a:t>
                      </a:r>
                      <a:endParaRPr lang="en-US" dirty="0">
                        <a:effectLst/>
                      </a:endParaRPr>
                    </a:p>
                  </a:txBody>
                  <a:tcPr marL="38100" marR="381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no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4193983821"/>
                  </a:ext>
                </a:extLst>
              </a:tr>
              <a:tr h="330218">
                <a:tc vMerge="1">
                  <a:txBody>
                    <a:bodyPr/>
                    <a:lstStyle/>
                    <a:p>
                      <a:endParaRPr lang="en-US"/>
                    </a:p>
                  </a:txBody>
                  <a:tcPr>
                    <a:lnL w="12700" cmpd="sng">
                      <a:noFill/>
                    </a:lnL>
                    <a:lnR w="12700" cmpd="sng">
                      <a:noFill/>
                    </a:lnR>
                    <a:lnT w="19050" cap="flat" cmpd="sng" algn="ctr">
                      <a:noFill/>
                      <a:prstDash val="solid"/>
                    </a:lnT>
                    <a:lnB w="38100" cmpd="sng">
                      <a:noFill/>
                    </a:lnB>
                    <a:solidFill>
                      <a:schemeClr val="accent2"/>
                    </a:solidFill>
                  </a:tcPr>
                </a:tc>
                <a:tc>
                  <a:txBody>
                    <a:bodyPr/>
                    <a:lstStyle/>
                    <a:p>
                      <a:pPr algn="ctr"/>
                      <a:r>
                        <a:rPr lang="en-US" b="1" dirty="0">
                          <a:solidFill>
                            <a:srgbClr val="000000"/>
                          </a:solidFill>
                          <a:effectLst/>
                          <a:latin typeface="Helvetica Neue" panose="02000503000000020004" pitchFamily="2" charset="0"/>
                        </a:rPr>
                        <a:t>Valid</a:t>
                      </a:r>
                      <a:endParaRPr lang="en-US" dirty="0">
                        <a:effectLst/>
                      </a:endParaRPr>
                    </a:p>
                  </a:txBody>
                  <a:tcPr marL="38100" marR="381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lnT>
                    <a:lnB w="12700" cmpd="sng">
                      <a:noFill/>
                      <a:prstDash val="solid"/>
                    </a:lnB>
                    <a:lnTlToBr w="12700" cmpd="sng">
                      <a:noFill/>
                      <a:prstDash val="solid"/>
                    </a:lnTlToBr>
                    <a:lnBlToTr w="12700" cmpd="sng">
                      <a:noFill/>
                      <a:prstDash val="solid"/>
                    </a:lnBlToTr>
                    <a:solidFill>
                      <a:schemeClr val="bg1">
                        <a:lumMod val="95000"/>
                      </a:schemeClr>
                    </a:solidFill>
                  </a:tcPr>
                </a:tc>
                <a:tc>
                  <a:txBody>
                    <a:bodyPr/>
                    <a:lstStyle/>
                    <a:p>
                      <a:pPr algn="ctr"/>
                      <a:r>
                        <a:rPr lang="en-US" dirty="0">
                          <a:solidFill>
                            <a:srgbClr val="000000"/>
                          </a:solidFill>
                          <a:effectLst/>
                          <a:latin typeface="Helvetica Neue" panose="02000503000000020004" pitchFamily="2" charset="0"/>
                        </a:rPr>
                        <a:t>0.9194</a:t>
                      </a:r>
                      <a:endParaRPr lang="en-US" dirty="0">
                        <a:effectLst/>
                      </a:endParaRPr>
                    </a:p>
                  </a:txBody>
                  <a:tcPr marL="38100" marR="381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lnT>
                    <a:lnB w="12700" cmpd="sng">
                      <a:noFill/>
                      <a:prstDash val="solid"/>
                    </a:lnB>
                    <a:lnTlToBr w="12700" cmpd="sng">
                      <a:noFill/>
                      <a:prstDash val="solid"/>
                    </a:lnTlToBr>
                    <a:lnBlToTr w="12700" cmpd="sng">
                      <a:noFill/>
                      <a:prstDash val="solid"/>
                    </a:lnBlToTr>
                    <a:solidFill>
                      <a:schemeClr val="bg1">
                        <a:lumMod val="95000"/>
                      </a:schemeClr>
                    </a:solidFill>
                  </a:tcPr>
                </a:tc>
                <a:tc>
                  <a:txBody>
                    <a:bodyPr/>
                    <a:lstStyle/>
                    <a:p>
                      <a:pPr algn="ctr"/>
                      <a:r>
                        <a:rPr lang="en-US" dirty="0">
                          <a:solidFill>
                            <a:srgbClr val="000000"/>
                          </a:solidFill>
                          <a:effectLst/>
                          <a:latin typeface="Helvetica Neue" panose="02000503000000020004" pitchFamily="2" charset="0"/>
                        </a:rPr>
                        <a:t>0.9513</a:t>
                      </a:r>
                      <a:endParaRPr lang="en-US" dirty="0">
                        <a:effectLst/>
                      </a:endParaRPr>
                    </a:p>
                  </a:txBody>
                  <a:tcPr marL="38100" marR="381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lnT>
                    <a:lnB w="12700" cmpd="sng">
                      <a:noFill/>
                      <a:prstDash val="solid"/>
                    </a:lnB>
                    <a:lnTlToBr w="12700" cmpd="sng">
                      <a:noFill/>
                      <a:prstDash val="solid"/>
                    </a:lnTlToBr>
                    <a:lnBlToTr w="12700" cmpd="sng">
                      <a:noFill/>
                      <a:prstDash val="solid"/>
                    </a:lnBlToTr>
                    <a:solidFill>
                      <a:schemeClr val="bg1">
                        <a:lumMod val="95000"/>
                      </a:schemeClr>
                    </a:solidFill>
                  </a:tcPr>
                </a:tc>
                <a:tc>
                  <a:txBody>
                    <a:bodyPr/>
                    <a:lstStyle/>
                    <a:p>
                      <a:pPr algn="ctr"/>
                      <a:r>
                        <a:rPr lang="en-US" dirty="0">
                          <a:solidFill>
                            <a:srgbClr val="000000"/>
                          </a:solidFill>
                          <a:effectLst/>
                          <a:latin typeface="Helvetica Neue" panose="02000503000000020004" pitchFamily="2" charset="0"/>
                        </a:rPr>
                        <a:t>0.9727</a:t>
                      </a:r>
                      <a:endParaRPr lang="en-US" dirty="0">
                        <a:effectLst/>
                      </a:endParaRPr>
                    </a:p>
                  </a:txBody>
                  <a:tcPr marL="38100" marR="381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lnT>
                    <a:lnB w="12700" cmpd="sng">
                      <a:noFill/>
                      <a:prstDash val="soli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316932839"/>
                  </a:ext>
                </a:extLst>
              </a:tr>
              <a:tr h="330218">
                <a:tc vMerge="1">
                  <a:txBody>
                    <a:bodyPr/>
                    <a:lstStyle/>
                    <a:p>
                      <a:endParaRPr lang="en-US"/>
                    </a:p>
                  </a:txBody>
                  <a:tcPr>
                    <a:lnL w="12700" cmpd="sng">
                      <a:noFill/>
                    </a:lnL>
                    <a:lnR w="12700" cmpd="sng">
                      <a:noFill/>
                    </a:lnR>
                    <a:lnT w="19050" cap="flat" cmpd="sng" algn="ctr">
                      <a:noFill/>
                      <a:prstDash val="solid"/>
                    </a:lnT>
                    <a:lnB w="38100" cmpd="sng">
                      <a:noFill/>
                    </a:lnB>
                    <a:solidFill>
                      <a:schemeClr val="accent2"/>
                    </a:solidFill>
                  </a:tcPr>
                </a:tc>
                <a:tc>
                  <a:txBody>
                    <a:bodyPr/>
                    <a:lstStyle/>
                    <a:p>
                      <a:pPr algn="ctr"/>
                      <a:r>
                        <a:rPr lang="en-US" b="1" dirty="0">
                          <a:solidFill>
                            <a:srgbClr val="000000"/>
                          </a:solidFill>
                          <a:effectLst/>
                          <a:latin typeface="Helvetica Neue" panose="02000503000000020004" pitchFamily="2" charset="0"/>
                        </a:rPr>
                        <a:t>Test</a:t>
                      </a:r>
                      <a:endParaRPr lang="en-US" dirty="0">
                        <a:effectLst/>
                      </a:endParaRPr>
                    </a:p>
                  </a:txBody>
                  <a:tcPr marL="38100" marR="381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prstDash val="soli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rgbClr val="000000"/>
                          </a:solidFill>
                          <a:effectLst/>
                          <a:latin typeface="Helvetica Neue" panose="02000503000000020004" pitchFamily="2" charset="0"/>
                        </a:rPr>
                        <a:t>0.9003</a:t>
                      </a:r>
                      <a:endParaRPr lang="en-US" dirty="0">
                        <a:effectLst/>
                      </a:endParaRPr>
                    </a:p>
                  </a:txBody>
                  <a:tcPr marL="38100" marR="381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prstDash val="soli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solidFill>
                            <a:srgbClr val="000000"/>
                          </a:solidFill>
                          <a:effectLst/>
                          <a:latin typeface="Helvetica Neue" panose="02000503000000020004" pitchFamily="2" charset="0"/>
                        </a:rPr>
                        <a:t>0.8077</a:t>
                      </a:r>
                      <a:endParaRPr lang="en-US">
                        <a:effectLst/>
                      </a:endParaRPr>
                    </a:p>
                  </a:txBody>
                  <a:tcPr marL="38100" marR="381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prstDash val="soli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rgbClr val="000000"/>
                          </a:solidFill>
                          <a:effectLst/>
                          <a:latin typeface="Helvetica Neue" panose="02000503000000020004" pitchFamily="2" charset="0"/>
                        </a:rPr>
                        <a:t>0.1878</a:t>
                      </a:r>
                      <a:endParaRPr lang="en-US" dirty="0">
                        <a:effectLst/>
                      </a:endParaRPr>
                    </a:p>
                  </a:txBody>
                  <a:tcPr marL="38100" marR="381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prstDash val="soli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59425134"/>
                  </a:ext>
                </a:extLst>
              </a:tr>
              <a:tr h="330218">
                <a:tc rowSpan="3">
                  <a:txBody>
                    <a:bodyPr/>
                    <a:lstStyle/>
                    <a:p>
                      <a:pPr algn="ctr"/>
                      <a:r>
                        <a:rPr lang="en-US" b="1" dirty="0">
                          <a:solidFill>
                            <a:srgbClr val="000000"/>
                          </a:solidFill>
                          <a:effectLst/>
                          <a:latin typeface="Helvetica Neue" panose="02000503000000020004" pitchFamily="2" charset="0"/>
                        </a:rPr>
                        <a:t>Light GBM</a:t>
                      </a:r>
                      <a:endParaRPr lang="en-US" dirty="0">
                        <a:effectLst/>
                      </a:endParaRPr>
                    </a:p>
                  </a:txBody>
                  <a:tcPr marL="38100" marR="381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b="1" dirty="0">
                          <a:solidFill>
                            <a:srgbClr val="000000"/>
                          </a:solidFill>
                          <a:effectLst/>
                          <a:latin typeface="Helvetica Neue" panose="02000503000000020004" pitchFamily="2" charset="0"/>
                        </a:rPr>
                        <a:t>Train</a:t>
                      </a:r>
                      <a:endParaRPr lang="en-US" dirty="0">
                        <a:effectLst/>
                      </a:endParaRPr>
                    </a:p>
                  </a:txBody>
                  <a:tcPr marL="38100" marR="381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chemeClr val="bg1">
                        <a:lumMod val="95000"/>
                      </a:schemeClr>
                    </a:solidFill>
                  </a:tcPr>
                </a:tc>
                <a:tc>
                  <a:txBody>
                    <a:bodyPr/>
                    <a:lstStyle/>
                    <a:p>
                      <a:pPr algn="ctr"/>
                      <a:r>
                        <a:rPr lang="en-US" dirty="0">
                          <a:solidFill>
                            <a:srgbClr val="000000"/>
                          </a:solidFill>
                          <a:effectLst/>
                          <a:latin typeface="Helvetica Neue" panose="02000503000000020004" pitchFamily="2" charset="0"/>
                        </a:rPr>
                        <a:t>0.9941</a:t>
                      </a:r>
                      <a:endParaRPr lang="en-US" dirty="0">
                        <a:effectLst/>
                      </a:endParaRPr>
                    </a:p>
                  </a:txBody>
                  <a:tcPr marL="38100" marR="381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chemeClr val="bg1">
                        <a:lumMod val="95000"/>
                      </a:schemeClr>
                    </a:solidFill>
                  </a:tcPr>
                </a:tc>
                <a:tc>
                  <a:txBody>
                    <a:bodyPr/>
                    <a:lstStyle/>
                    <a:p>
                      <a:pPr algn="ctr"/>
                      <a:r>
                        <a:rPr lang="en-US" dirty="0">
                          <a:solidFill>
                            <a:srgbClr val="000000"/>
                          </a:solidFill>
                          <a:effectLst/>
                          <a:latin typeface="Helvetica Neue" panose="02000503000000020004" pitchFamily="2" charset="0"/>
                        </a:rPr>
                        <a:t>0.9954</a:t>
                      </a:r>
                      <a:endParaRPr lang="en-US" dirty="0">
                        <a:effectLst/>
                      </a:endParaRPr>
                    </a:p>
                  </a:txBody>
                  <a:tcPr marL="38100" marR="381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chemeClr val="bg1">
                        <a:lumMod val="95000"/>
                      </a:schemeClr>
                    </a:solidFill>
                  </a:tcPr>
                </a:tc>
                <a:tc>
                  <a:txBody>
                    <a:bodyPr/>
                    <a:lstStyle/>
                    <a:p>
                      <a:pPr algn="ctr"/>
                      <a:r>
                        <a:rPr lang="en-US" dirty="0">
                          <a:solidFill>
                            <a:srgbClr val="000000"/>
                          </a:solidFill>
                          <a:effectLst/>
                          <a:latin typeface="Helvetica Neue" panose="02000503000000020004" pitchFamily="2" charset="0"/>
                        </a:rPr>
                        <a:t>0.9997</a:t>
                      </a:r>
                      <a:endParaRPr lang="en-US" dirty="0">
                        <a:effectLst/>
                      </a:endParaRPr>
                    </a:p>
                  </a:txBody>
                  <a:tcPr marL="38100" marR="381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8224890"/>
                  </a:ext>
                </a:extLst>
              </a:tr>
              <a:tr h="330218">
                <a:tc vMerge="1">
                  <a:txBody>
                    <a:bodyPr/>
                    <a:lstStyle/>
                    <a:p>
                      <a:endParaRPr lang="en-US"/>
                    </a:p>
                  </a:txBody>
                  <a:tcPr>
                    <a:lnL w="12700" cmpd="sng">
                      <a:noFill/>
                    </a:lnL>
                    <a:lnR w="12700" cmpd="sng">
                      <a:noFill/>
                    </a:lnR>
                    <a:lnT w="19050" cap="flat" cmpd="sng" algn="ctr">
                      <a:noFill/>
                      <a:prstDash val="solid"/>
                    </a:lnT>
                    <a:lnB w="38100" cmpd="sng">
                      <a:noFill/>
                    </a:lnB>
                    <a:solidFill>
                      <a:schemeClr val="accent2"/>
                    </a:solidFill>
                  </a:tcPr>
                </a:tc>
                <a:tc>
                  <a:txBody>
                    <a:bodyPr/>
                    <a:lstStyle/>
                    <a:p>
                      <a:pPr algn="ctr"/>
                      <a:r>
                        <a:rPr lang="en-US" b="1" dirty="0">
                          <a:solidFill>
                            <a:srgbClr val="000000"/>
                          </a:solidFill>
                          <a:effectLst/>
                          <a:latin typeface="Helvetica Neue" panose="02000503000000020004" pitchFamily="2" charset="0"/>
                        </a:rPr>
                        <a:t>Valid</a:t>
                      </a:r>
                      <a:endParaRPr lang="en-US" dirty="0">
                        <a:effectLst/>
                      </a:endParaRPr>
                    </a:p>
                  </a:txBody>
                  <a:tcPr marL="38100" marR="381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prstDash val="solid"/>
                    </a:lnT>
                    <a:lnB w="9525" cap="flat" cmpd="sng" algn="ctr">
                      <a:noFill/>
                      <a:prstDash val="solid"/>
                    </a:lnB>
                    <a:lnTlToBr w="12700" cmpd="sng">
                      <a:noFill/>
                      <a:prstDash val="solid"/>
                    </a:lnTlToBr>
                    <a:lnBlToTr w="12700" cmpd="sng">
                      <a:noFill/>
                      <a:prstDash val="solid"/>
                    </a:lnBlToTr>
                    <a:noFill/>
                  </a:tcPr>
                </a:tc>
                <a:tc>
                  <a:txBody>
                    <a:bodyPr/>
                    <a:lstStyle/>
                    <a:p>
                      <a:pPr algn="ctr"/>
                      <a:r>
                        <a:rPr lang="en-US" dirty="0">
                          <a:solidFill>
                            <a:srgbClr val="000000"/>
                          </a:solidFill>
                          <a:effectLst/>
                          <a:latin typeface="Helvetica Neue" panose="02000503000000020004" pitchFamily="2" charset="0"/>
                        </a:rPr>
                        <a:t>0.9221</a:t>
                      </a:r>
                      <a:endParaRPr lang="en-US" dirty="0">
                        <a:effectLst/>
                      </a:endParaRPr>
                    </a:p>
                  </a:txBody>
                  <a:tcPr marL="38100" marR="381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prstDash val="solid"/>
                    </a:lnT>
                    <a:lnB w="9525" cap="flat" cmpd="sng" algn="ctr">
                      <a:noFill/>
                      <a:prstDash val="solid"/>
                    </a:lnB>
                    <a:lnTlToBr w="12700" cmpd="sng">
                      <a:noFill/>
                      <a:prstDash val="solid"/>
                    </a:lnTlToBr>
                    <a:lnBlToTr w="12700" cmpd="sng">
                      <a:noFill/>
                      <a:prstDash val="solid"/>
                    </a:lnBlToTr>
                    <a:noFill/>
                  </a:tcPr>
                </a:tc>
                <a:tc>
                  <a:txBody>
                    <a:bodyPr/>
                    <a:lstStyle/>
                    <a:p>
                      <a:pPr algn="ctr"/>
                      <a:r>
                        <a:rPr lang="en-US" dirty="0">
                          <a:solidFill>
                            <a:srgbClr val="000000"/>
                          </a:solidFill>
                          <a:effectLst/>
                          <a:latin typeface="Helvetica Neue" panose="02000503000000020004" pitchFamily="2" charset="0"/>
                        </a:rPr>
                        <a:t>0.9513</a:t>
                      </a:r>
                      <a:endParaRPr lang="en-US" dirty="0">
                        <a:effectLst/>
                      </a:endParaRPr>
                    </a:p>
                  </a:txBody>
                  <a:tcPr marL="38100" marR="381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prstDash val="solid"/>
                    </a:lnT>
                    <a:lnB w="9525" cap="flat" cmpd="sng" algn="ctr">
                      <a:noFill/>
                      <a:prstDash val="solid"/>
                    </a:lnB>
                    <a:lnTlToBr w="12700" cmpd="sng">
                      <a:noFill/>
                      <a:prstDash val="solid"/>
                    </a:lnTlToBr>
                    <a:lnBlToTr w="12700" cmpd="sng">
                      <a:noFill/>
                      <a:prstDash val="solid"/>
                    </a:lnBlToTr>
                    <a:noFill/>
                  </a:tcPr>
                </a:tc>
                <a:tc>
                  <a:txBody>
                    <a:bodyPr/>
                    <a:lstStyle/>
                    <a:p>
                      <a:pPr algn="ctr"/>
                      <a:r>
                        <a:rPr lang="en-US" dirty="0">
                          <a:solidFill>
                            <a:srgbClr val="000000"/>
                          </a:solidFill>
                          <a:effectLst/>
                          <a:latin typeface="Helvetica Neue" panose="02000503000000020004" pitchFamily="2" charset="0"/>
                        </a:rPr>
                        <a:t>0.9675</a:t>
                      </a:r>
                      <a:endParaRPr lang="en-US" dirty="0">
                        <a:effectLst/>
                      </a:endParaRPr>
                    </a:p>
                  </a:txBody>
                  <a:tcPr marL="38100" marR="381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prstDash val="solid"/>
                    </a:lnT>
                    <a:lnB w="9525" cap="flat" cmpd="sng" algn="ctr">
                      <a:no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733352169"/>
                  </a:ext>
                </a:extLst>
              </a:tr>
              <a:tr h="330218">
                <a:tc vMerge="1">
                  <a:txBody>
                    <a:bodyPr/>
                    <a:lstStyle/>
                    <a:p>
                      <a:endParaRPr lang="en-US"/>
                    </a:p>
                  </a:txBody>
                  <a:tcPr>
                    <a:lnL w="12700" cmpd="sng">
                      <a:noFill/>
                      <a:prstDash val="solid"/>
                    </a:lnL>
                    <a:lnR w="12700" cmpd="sng">
                      <a:noFill/>
                      <a:prstDash val="solid"/>
                    </a:lnR>
                    <a:lnT w="38100" cmpd="sng">
                      <a:noFill/>
                    </a:lnT>
                    <a:lnB w="12700" cmpd="sng">
                      <a:noFill/>
                      <a:prstDash val="solid"/>
                    </a:lnB>
                    <a:solidFill>
                      <a:srgbClr val="404040"/>
                    </a:solidFill>
                  </a:tcPr>
                </a:tc>
                <a:tc>
                  <a:txBody>
                    <a:bodyPr/>
                    <a:lstStyle/>
                    <a:p>
                      <a:pPr algn="ctr"/>
                      <a:r>
                        <a:rPr lang="en-US" b="1" dirty="0">
                          <a:solidFill>
                            <a:srgbClr val="000000"/>
                          </a:solidFill>
                          <a:effectLst/>
                          <a:latin typeface="Helvetica Neue" panose="02000503000000020004" pitchFamily="2" charset="0"/>
                        </a:rPr>
                        <a:t>Test</a:t>
                      </a:r>
                      <a:endParaRPr lang="en-US" dirty="0">
                        <a:effectLst/>
                      </a:endParaRPr>
                    </a:p>
                  </a:txBody>
                  <a:tcPr marL="38100" marR="381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dirty="0">
                          <a:solidFill>
                            <a:srgbClr val="000000"/>
                          </a:solidFill>
                          <a:effectLst/>
                          <a:latin typeface="Helvetica Neue" panose="02000503000000020004" pitchFamily="2" charset="0"/>
                        </a:rPr>
                        <a:t>0.9069</a:t>
                      </a:r>
                      <a:endParaRPr lang="en-US" dirty="0">
                        <a:effectLst/>
                      </a:endParaRPr>
                    </a:p>
                  </a:txBody>
                  <a:tcPr marL="38100" marR="381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dirty="0">
                          <a:solidFill>
                            <a:srgbClr val="000000"/>
                          </a:solidFill>
                          <a:effectLst/>
                          <a:latin typeface="Helvetica Neue" panose="02000503000000020004" pitchFamily="2" charset="0"/>
                        </a:rPr>
                        <a:t>0.7939</a:t>
                      </a:r>
                      <a:endParaRPr lang="en-US" dirty="0">
                        <a:effectLst/>
                      </a:endParaRPr>
                    </a:p>
                  </a:txBody>
                  <a:tcPr marL="38100" marR="381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dirty="0">
                          <a:solidFill>
                            <a:srgbClr val="000000"/>
                          </a:solidFill>
                          <a:effectLst/>
                          <a:latin typeface="Helvetica Neue" panose="02000503000000020004" pitchFamily="2" charset="0"/>
                        </a:rPr>
                        <a:t>0.2052</a:t>
                      </a:r>
                      <a:endParaRPr lang="en-US" dirty="0">
                        <a:effectLst/>
                      </a:endParaRPr>
                    </a:p>
                  </a:txBody>
                  <a:tcPr marL="38100" marR="381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982421488"/>
                  </a:ext>
                </a:extLst>
              </a:tr>
            </a:tbl>
          </a:graphicData>
        </a:graphic>
      </p:graphicFrame>
    </p:spTree>
  </p:cSld>
  <p:clrMapOvr>
    <a:masterClrMapping/>
  </p:clrMapOvr>
  <p:transition spd="med"/>
</p:sld>
</file>

<file path=ppt/theme/theme1.xml><?xml version="1.0" encoding="utf-8"?>
<a:theme xmlns:a="http://schemas.openxmlformats.org/drawingml/2006/main" name="Office Theme">
  <a:themeElements>
    <a:clrScheme name="">
      <a:dk1>
        <a:srgbClr val="000000"/>
      </a:dk1>
      <a:lt1>
        <a:srgbClr val="FFFFFF"/>
      </a:lt1>
      <a:dk2>
        <a:srgbClr val="A7A7A7"/>
      </a:dk2>
      <a:lt2>
        <a:srgbClr val="535353"/>
      </a:lt2>
      <a:accent1>
        <a:srgbClr val="4472C4"/>
      </a:accent1>
      <a:accent2>
        <a:srgbClr val="ED7D31"/>
      </a:accent2>
      <a:accent3>
        <a:srgbClr val="FFFFFF"/>
      </a:accent3>
      <a:accent4>
        <a:srgbClr val="000000"/>
      </a:accent4>
      <a:accent5>
        <a:srgbClr val="B0BCDE"/>
      </a:accent5>
      <a:accent6>
        <a:srgbClr val="D7712B"/>
      </a:accent6>
      <a:hlink>
        <a:srgbClr val="0000FF"/>
      </a:hlink>
      <a:folHlink>
        <a:srgbClr val="FF00FF"/>
      </a:folHlink>
    </a:clrScheme>
    <a:fontScheme name="Office Theme">
      <a:majorFont>
        <a:latin typeface="Calibri Light"/>
        <a:ea typeface="Calibri Light"/>
        <a:cs typeface="Calibri Light"/>
      </a:majorFont>
      <a:minorFont>
        <a:latin typeface="Calibri"/>
        <a:ea typeface="Calibri"/>
        <a:cs typeface="Calibri"/>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FFFFFF"/>
        </a:solidFill>
        <a:ln w="25400" cap="flat" cmpd="sng" algn="ctr">
          <a:solidFill>
            <a:schemeClr val="accent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a:spPr>
      <a:bodyPr vert="horz" wrap="square" lIns="45719" tIns="45719" rIns="45719" bIns="45719" numCol="1" anchor="ctr" anchorCtr="0" compatLnSpc="1">
        <a:prstTxWarp prst="textNoShape">
          <a:avLst/>
        </a:prstTxWarp>
        <a:spAutoFit/>
      </a:bodyPr>
      <a:lstStyle>
        <a:defPPr marL="0" marR="0" indent="0" algn="l" defTabSz="914400" rtl="0" eaLnBrk="1" fontAlgn="base" latinLnBrk="0" hangingPunct="0">
          <a:lnSpc>
            <a:spcPct val="100000"/>
          </a:lnSpc>
          <a:spcBef>
            <a:spcPct val="0"/>
          </a:spcBef>
          <a:spcAft>
            <a:spcPct val="0"/>
          </a:spcAft>
          <a:buClrTx/>
          <a:buSzTx/>
          <a:buFontTx/>
          <a:buNone/>
          <a:tabLst/>
          <a:defRPr kumimoji="0" lang="en-US" altLang="en-US" sz="1800" b="0" i="0" u="none" strike="noStrike" cap="none" normalizeH="0" baseline="0" smtClean="0">
            <a:ln>
              <a:noFill/>
            </a:ln>
            <a:solidFill>
              <a:srgbClr val="000000"/>
            </a:solidFill>
            <a:effectLst/>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defPPr>
      </a:lstStyle>
    </a:spDef>
    <a:lnDef>
      <a:spPr bwMode="auto">
        <a:xfrm>
          <a:off x="0" y="0"/>
          <a:ext cx="1" cy="1"/>
        </a:xfrm>
        <a:custGeom>
          <a:avLst/>
          <a:gdLst/>
          <a:ahLst/>
          <a:cxnLst/>
          <a:rect l="0" t="0" r="0" b="0"/>
          <a:pathLst/>
        </a:custGeom>
        <a:solidFill>
          <a:srgbClr val="FFFFFF"/>
        </a:solidFill>
        <a:ln w="25400" cap="flat" cmpd="sng" algn="ctr">
          <a:solidFill>
            <a:schemeClr val="accent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a:spPr>
      <a:bodyPr vert="horz" wrap="square" lIns="45719" tIns="45719" rIns="45719" bIns="45719" numCol="1" anchor="ctr" anchorCtr="0" compatLnSpc="1">
        <a:prstTxWarp prst="textNoShape">
          <a:avLst/>
        </a:prstTxWarp>
        <a:spAutoFit/>
      </a:bodyPr>
      <a:lstStyle>
        <a:defPPr marL="0" marR="0" indent="0" algn="l" defTabSz="914400" rtl="0" eaLnBrk="1" fontAlgn="base" latinLnBrk="0" hangingPunct="0">
          <a:lnSpc>
            <a:spcPct val="100000"/>
          </a:lnSpc>
          <a:spcBef>
            <a:spcPct val="0"/>
          </a:spcBef>
          <a:spcAft>
            <a:spcPct val="0"/>
          </a:spcAft>
          <a:buClrTx/>
          <a:buSzTx/>
          <a:buFontTx/>
          <a:buNone/>
          <a:tabLst/>
          <a:defRPr kumimoji="0" lang="en-US" altLang="en-US" sz="1800" b="0" i="0" u="none" strike="noStrike" cap="none" normalizeH="0" baseline="0" smtClean="0">
            <a:ln>
              <a:noFill/>
            </a:ln>
            <a:solidFill>
              <a:srgbClr val="000000"/>
            </a:solidFill>
            <a:effectLst/>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defPPr>
      </a:lst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A7A7A7"/>
      </a:dk2>
      <a:lt2>
        <a:srgbClr val="535353"/>
      </a:lt2>
      <a:accent1>
        <a:srgbClr val="4472C4"/>
      </a:accent1>
      <a:accent2>
        <a:srgbClr val="ED7D31"/>
      </a:accent2>
      <a:accent3>
        <a:srgbClr val="FFFFFF"/>
      </a:accent3>
      <a:accent4>
        <a:srgbClr val="000000"/>
      </a:accent4>
      <a:accent5>
        <a:srgbClr val="B0BCDE"/>
      </a:accent5>
      <a:accent6>
        <a:srgbClr val="D7712B"/>
      </a:accent6>
      <a:hlink>
        <a:srgbClr val="0000FF"/>
      </a:hlink>
      <a:folHlink>
        <a:srgbClr val="FF00FF"/>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46</TotalTime>
  <Words>609</Words>
  <Application>Microsoft Macintosh PowerPoint</Application>
  <PresentationFormat>Widescreen</PresentationFormat>
  <Paragraphs>118</Paragraphs>
  <Slides>13</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Arial</vt:lpstr>
      <vt:lpstr>Calibri</vt:lpstr>
      <vt:lpstr>Calibri Light</vt:lpstr>
      <vt:lpstr>Helvetica</vt:lpstr>
      <vt:lpstr>Helvetica Neue</vt:lpstr>
      <vt:lpstr>Office Theme</vt:lpstr>
      <vt:lpstr> Backorder Prediction</vt:lpstr>
      <vt:lpstr>Introduction</vt:lpstr>
      <vt:lpstr>Problem Statements</vt:lpstr>
      <vt:lpstr>Architecture </vt:lpstr>
      <vt:lpstr>Visualization (EDA)</vt:lpstr>
      <vt:lpstr>Methodology</vt:lpstr>
      <vt:lpstr>Methodology</vt:lpstr>
      <vt:lpstr>Methodology</vt:lpstr>
      <vt:lpstr>Results (Modeling Part)</vt:lpstr>
      <vt:lpstr>Results (UI Part)</vt:lpstr>
      <vt:lpstr>Future Scope</vt:lpstr>
      <vt:lpstr>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Backorder Prediction</dc:title>
  <cp:lastModifiedBy>Pradyoth S P</cp:lastModifiedBy>
  <cp:revision>33</cp:revision>
  <dcterms:modified xsi:type="dcterms:W3CDTF">2023-04-27T17:39:26Z</dcterms:modified>
</cp:coreProperties>
</file>